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56" r:id="rId2"/>
    <p:sldId id="401" r:id="rId3"/>
    <p:sldId id="402" r:id="rId4"/>
    <p:sldId id="400" r:id="rId5"/>
    <p:sldId id="293" r:id="rId6"/>
    <p:sldId id="294" r:id="rId7"/>
    <p:sldId id="270" r:id="rId8"/>
    <p:sldId id="287" r:id="rId9"/>
    <p:sldId id="288" r:id="rId10"/>
    <p:sldId id="289" r:id="rId11"/>
    <p:sldId id="290" r:id="rId12"/>
    <p:sldId id="291" r:id="rId13"/>
    <p:sldId id="271" r:id="rId14"/>
    <p:sldId id="272" r:id="rId15"/>
    <p:sldId id="273" r:id="rId16"/>
    <p:sldId id="274" r:id="rId17"/>
    <p:sldId id="275" r:id="rId18"/>
    <p:sldId id="276" r:id="rId19"/>
    <p:sldId id="295" r:id="rId20"/>
    <p:sldId id="266" r:id="rId21"/>
    <p:sldId id="258" r:id="rId22"/>
    <p:sldId id="263" r:id="rId23"/>
    <p:sldId id="257" r:id="rId24"/>
    <p:sldId id="262" r:id="rId25"/>
    <p:sldId id="261" r:id="rId26"/>
    <p:sldId id="264" r:id="rId27"/>
    <p:sldId id="259" r:id="rId28"/>
    <p:sldId id="260" r:id="rId29"/>
    <p:sldId id="265" r:id="rId30"/>
    <p:sldId id="268" r:id="rId31"/>
    <p:sldId id="267" r:id="rId32"/>
    <p:sldId id="299" r:id="rId33"/>
    <p:sldId id="303" r:id="rId34"/>
    <p:sldId id="304" r:id="rId35"/>
    <p:sldId id="308" r:id="rId36"/>
    <p:sldId id="309" r:id="rId37"/>
    <p:sldId id="310" r:id="rId38"/>
    <p:sldId id="311" r:id="rId39"/>
    <p:sldId id="312" r:id="rId40"/>
    <p:sldId id="384" r:id="rId41"/>
    <p:sldId id="396" r:id="rId42"/>
    <p:sldId id="378" r:id="rId43"/>
    <p:sldId id="380" r:id="rId44"/>
    <p:sldId id="369" r:id="rId45"/>
    <p:sldId id="379" r:id="rId46"/>
    <p:sldId id="381" r:id="rId47"/>
    <p:sldId id="382" r:id="rId48"/>
    <p:sldId id="385" r:id="rId49"/>
    <p:sldId id="368" r:id="rId50"/>
    <p:sldId id="297" r:id="rId51"/>
    <p:sldId id="389" r:id="rId52"/>
    <p:sldId id="390" r:id="rId53"/>
    <p:sldId id="391" r:id="rId54"/>
    <p:sldId id="387" r:id="rId55"/>
    <p:sldId id="397" r:id="rId56"/>
    <p:sldId id="398" r:id="rId57"/>
    <p:sldId id="399" r:id="rId58"/>
    <p:sldId id="296" r:id="rId59"/>
    <p:sldId id="300" r:id="rId60"/>
    <p:sldId id="388" r:id="rId61"/>
    <p:sldId id="386"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37" autoAdjust="0"/>
    <p:restoredTop sz="94660"/>
  </p:normalViewPr>
  <p:slideViewPr>
    <p:cSldViewPr snapToGrid="0">
      <p:cViewPr varScale="1">
        <p:scale>
          <a:sx n="159" d="100"/>
          <a:sy n="159" d="100"/>
        </p:scale>
        <p:origin x="174"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A4AEB0-12BF-46C1-8BF7-1A7B4B0AD19D}" type="datetimeFigureOut">
              <a:rPr lang="en-US" smtClean="0"/>
              <a:t>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DD1B7-3F8B-4ACF-80DA-5B7808DE0D6E}" type="slidenum">
              <a:rPr lang="en-US" smtClean="0"/>
              <a:t>‹#›</a:t>
            </a:fld>
            <a:endParaRPr lang="en-US"/>
          </a:p>
        </p:txBody>
      </p:sp>
    </p:spTree>
    <p:extLst>
      <p:ext uri="{BB962C8B-B14F-4D97-AF65-F5344CB8AC3E}">
        <p14:creationId xmlns:p14="http://schemas.microsoft.com/office/powerpoint/2010/main" val="220727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Zhou spade currency from 600 BC</a:t>
            </a:r>
          </a:p>
        </p:txBody>
      </p:sp>
      <p:sp>
        <p:nvSpPr>
          <p:cNvPr id="4" name="Slide Number Placeholder 3"/>
          <p:cNvSpPr>
            <a:spLocks noGrp="1"/>
          </p:cNvSpPr>
          <p:nvPr>
            <p:ph type="sldNum" sz="quarter" idx="5"/>
          </p:nvPr>
        </p:nvSpPr>
        <p:spPr/>
        <p:txBody>
          <a:bodyPr/>
          <a:lstStyle/>
          <a:p>
            <a:fld id="{4671BEBB-D6EF-4152-9E79-89633E086A9C}" type="slidenum">
              <a:rPr lang="en-US" smtClean="0"/>
              <a:t>42</a:t>
            </a:fld>
            <a:endParaRPr lang="en-US"/>
          </a:p>
        </p:txBody>
      </p:sp>
    </p:spTree>
    <p:extLst>
      <p:ext uri="{BB962C8B-B14F-4D97-AF65-F5344CB8AC3E}">
        <p14:creationId xmlns:p14="http://schemas.microsoft.com/office/powerpoint/2010/main" val="3375577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gold coins from 600 BC</a:t>
            </a:r>
          </a:p>
        </p:txBody>
      </p:sp>
      <p:sp>
        <p:nvSpPr>
          <p:cNvPr id="4" name="Slide Number Placeholder 3"/>
          <p:cNvSpPr>
            <a:spLocks noGrp="1"/>
          </p:cNvSpPr>
          <p:nvPr>
            <p:ph type="sldNum" sz="quarter" idx="5"/>
          </p:nvPr>
        </p:nvSpPr>
        <p:spPr/>
        <p:txBody>
          <a:bodyPr/>
          <a:lstStyle/>
          <a:p>
            <a:fld id="{4671BEBB-D6EF-4152-9E79-89633E086A9C}" type="slidenum">
              <a:rPr lang="en-US" smtClean="0"/>
              <a:t>43</a:t>
            </a:fld>
            <a:endParaRPr lang="en-US"/>
          </a:p>
        </p:txBody>
      </p:sp>
    </p:spTree>
    <p:extLst>
      <p:ext uri="{BB962C8B-B14F-4D97-AF65-F5344CB8AC3E}">
        <p14:creationId xmlns:p14="http://schemas.microsoft.com/office/powerpoint/2010/main" val="3409125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Rai stones from Micronesia, dated to be from around 1000 ad</a:t>
            </a:r>
          </a:p>
        </p:txBody>
      </p:sp>
      <p:sp>
        <p:nvSpPr>
          <p:cNvPr id="4" name="Slide Number Placeholder 3"/>
          <p:cNvSpPr>
            <a:spLocks noGrp="1"/>
          </p:cNvSpPr>
          <p:nvPr>
            <p:ph type="sldNum" sz="quarter" idx="5"/>
          </p:nvPr>
        </p:nvSpPr>
        <p:spPr/>
        <p:txBody>
          <a:bodyPr/>
          <a:lstStyle/>
          <a:p>
            <a:fld id="{4671BEBB-D6EF-4152-9E79-89633E086A9C}" type="slidenum">
              <a:rPr lang="en-US" smtClean="0"/>
              <a:t>44</a:t>
            </a:fld>
            <a:endParaRPr lang="en-US"/>
          </a:p>
        </p:txBody>
      </p:sp>
    </p:spTree>
    <p:extLst>
      <p:ext uri="{BB962C8B-B14F-4D97-AF65-F5344CB8AC3E}">
        <p14:creationId xmlns:p14="http://schemas.microsoft.com/office/powerpoint/2010/main" val="177536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dirty="0" err="1"/>
              <a:t>Kuan</a:t>
            </a:r>
            <a:r>
              <a:rPr lang="en-US" dirty="0"/>
              <a:t> Note from 14</a:t>
            </a:r>
            <a:r>
              <a:rPr lang="en-US" baseline="30000" dirty="0"/>
              <a:t>th</a:t>
            </a:r>
            <a:r>
              <a:rPr lang="en-US" dirty="0"/>
              <a:t> </a:t>
            </a:r>
            <a:r>
              <a:rPr lang="en-US" dirty="0" err="1"/>
              <a:t>cenutry</a:t>
            </a:r>
            <a:r>
              <a:rPr lang="en-US" dirty="0"/>
              <a:t> Ming </a:t>
            </a:r>
            <a:r>
              <a:rPr lang="en-US" dirty="0" err="1"/>
              <a:t>Dnyasty</a:t>
            </a:r>
            <a:endParaRPr lang="en-US" dirty="0"/>
          </a:p>
        </p:txBody>
      </p:sp>
      <p:sp>
        <p:nvSpPr>
          <p:cNvPr id="4" name="Slide Number Placeholder 3"/>
          <p:cNvSpPr>
            <a:spLocks noGrp="1"/>
          </p:cNvSpPr>
          <p:nvPr>
            <p:ph type="sldNum" sz="quarter" idx="5"/>
          </p:nvPr>
        </p:nvSpPr>
        <p:spPr/>
        <p:txBody>
          <a:bodyPr/>
          <a:lstStyle/>
          <a:p>
            <a:fld id="{4671BEBB-D6EF-4152-9E79-89633E086A9C}" type="slidenum">
              <a:rPr lang="en-US" smtClean="0"/>
              <a:t>45</a:t>
            </a:fld>
            <a:endParaRPr lang="en-US"/>
          </a:p>
        </p:txBody>
      </p:sp>
    </p:spTree>
    <p:extLst>
      <p:ext uri="{BB962C8B-B14F-4D97-AF65-F5344CB8AC3E}">
        <p14:creationId xmlns:p14="http://schemas.microsoft.com/office/powerpoint/2010/main" val="907889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 Dollar when it was backed by Gold</a:t>
            </a:r>
          </a:p>
        </p:txBody>
      </p:sp>
      <p:sp>
        <p:nvSpPr>
          <p:cNvPr id="4" name="Slide Number Placeholder 3"/>
          <p:cNvSpPr>
            <a:spLocks noGrp="1"/>
          </p:cNvSpPr>
          <p:nvPr>
            <p:ph type="sldNum" sz="quarter" idx="5"/>
          </p:nvPr>
        </p:nvSpPr>
        <p:spPr/>
        <p:txBody>
          <a:bodyPr/>
          <a:lstStyle/>
          <a:p>
            <a:fld id="{4671BEBB-D6EF-4152-9E79-89633E086A9C}" type="slidenum">
              <a:rPr lang="en-US" smtClean="0"/>
              <a:t>46</a:t>
            </a:fld>
            <a:endParaRPr lang="en-US"/>
          </a:p>
        </p:txBody>
      </p:sp>
    </p:spTree>
    <p:extLst>
      <p:ext uri="{BB962C8B-B14F-4D97-AF65-F5344CB8AC3E}">
        <p14:creationId xmlns:p14="http://schemas.microsoft.com/office/powerpoint/2010/main" val="1238130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AEE08-09B1-424C-A8B4-0E143FA246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FA02AB-622A-46C0-86A5-8B232756B1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9328BF-A273-4070-BAF8-F7069D5FF933}"/>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3533D613-1D85-43AA-95D7-419195E6A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347DFC-9532-4303-8478-6D8D8AE3255B}"/>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53772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9532E-9151-4DC7-BF17-23FA8F37BD8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0F7ADA-3F92-4A55-AA33-7A5424969E5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DE593F-5C1C-42E3-949C-D065F1C011FA}"/>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5C4ECDE6-9C63-4D29-A3C5-9554784678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4A6EC-9D78-43C5-B0A0-FBD8B9A7CCC0}"/>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05128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A82331-52AD-47B1-B2A9-46F2D50EAE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6B9753-3ADE-437A-91C3-CB5A01B1A4E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E1EED-1229-4DD9-B210-8BC10ABF0583}"/>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3EE7FA6D-8638-462F-B377-77CEA82832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1615B8-23D8-47EA-BB69-1807F0F2AC77}"/>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948407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63335-6C2F-4A4F-9040-3CB86ECFF9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7615D5-B806-4C5D-B351-583BCE7DFF3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E2C164-DA24-46E0-B21A-45BEC1C1C861}"/>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D81C6EBB-DD9E-4012-971D-248D917CB0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BD5E1-392A-47A1-91F9-A3A99F3EFE1F}"/>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547665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9821E-62AA-4FF3-8404-32E1DAC569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45B002-E90C-4A7D-A7BA-25E19BC673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D39D198-22EB-486C-A84E-C7A49AF3E06C}"/>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BBAAD4E6-5DC3-46F2-B0BD-6E66CE476E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BF5800-CB1B-4075-BD95-9E1524FD741C}"/>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1327691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6918C-E21F-4BF5-82D0-7B784FE53D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2A03B1-E15F-404E-8B23-52B8B85F2F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76EF76-4509-495E-B8DF-AFB8CA49ED3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713BF7-D13C-44DB-81C8-343F5956E957}"/>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6" name="Footer Placeholder 5">
            <a:extLst>
              <a:ext uri="{FF2B5EF4-FFF2-40B4-BE49-F238E27FC236}">
                <a16:creationId xmlns:a16="http://schemas.microsoft.com/office/drawing/2014/main" id="{7C703B40-8CEB-4A36-B785-7C2971BBB8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AA3BB7-0506-4C75-99DB-66F8162D2688}"/>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4068223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F340E-3819-4A6C-9624-8877DF08ED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1A4E13-FECF-499F-8801-61F99B7AA8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769A0B4-803D-4C78-81AB-49C3766EB42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D54994-E58F-4BE6-9680-427E70311C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D797A8E-C13D-47D6-B993-F4853D7FE7C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8398D9-B0B0-4EDA-9D3C-F91F6B9FAF50}"/>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8" name="Footer Placeholder 7">
            <a:extLst>
              <a:ext uri="{FF2B5EF4-FFF2-40B4-BE49-F238E27FC236}">
                <a16:creationId xmlns:a16="http://schemas.microsoft.com/office/drawing/2014/main" id="{17AC0177-5938-4A4C-911A-569F524076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862A40-2AC2-48AB-8658-296409F0322A}"/>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7626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C1721-49D5-4F9D-B77A-25F5F5EC01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A739A3-B752-4BAF-BDD6-BD2B95C51624}"/>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4" name="Footer Placeholder 3">
            <a:extLst>
              <a:ext uri="{FF2B5EF4-FFF2-40B4-BE49-F238E27FC236}">
                <a16:creationId xmlns:a16="http://schemas.microsoft.com/office/drawing/2014/main" id="{CA9A3EB7-D320-4CF4-A364-5D1B3A8F4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D26E29-DA1F-4FF7-B992-CE01D2FD51C0}"/>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240503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051FB7-3A15-41E9-92B0-4CA4F635469B}"/>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3" name="Footer Placeholder 2">
            <a:extLst>
              <a:ext uri="{FF2B5EF4-FFF2-40B4-BE49-F238E27FC236}">
                <a16:creationId xmlns:a16="http://schemas.microsoft.com/office/drawing/2014/main" id="{DCE0440E-8AEC-4A08-B732-5CB45D2115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914562-5077-49C0-BBB6-126E3046991B}"/>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193638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073C-3B69-400B-AC6A-72573F64D0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80828D-B7B8-4850-9DEB-C795C73F44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46CF0A-078C-4CA6-B9C1-15F8DE0670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9E98BB7-E814-4226-BC63-60703ED39FF1}"/>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6" name="Footer Placeholder 5">
            <a:extLst>
              <a:ext uri="{FF2B5EF4-FFF2-40B4-BE49-F238E27FC236}">
                <a16:creationId xmlns:a16="http://schemas.microsoft.com/office/drawing/2014/main" id="{CC62A644-5E18-4E7E-B16D-B938E335A9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2D467B-283D-44D2-A5F6-2D31F6E29725}"/>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4238334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1FFE5-088D-4210-AAC9-A03250D73C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BE3D3C-7BF0-442E-AA90-93773E3C99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051D19-8418-4628-994E-E83509CFA9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435297A-F1BB-4499-9B0C-36E118E52EF5}"/>
              </a:ext>
            </a:extLst>
          </p:cNvPr>
          <p:cNvSpPr>
            <a:spLocks noGrp="1"/>
          </p:cNvSpPr>
          <p:nvPr>
            <p:ph type="dt" sz="half" idx="10"/>
          </p:nvPr>
        </p:nvSpPr>
        <p:spPr/>
        <p:txBody>
          <a:bodyPr/>
          <a:lstStyle/>
          <a:p>
            <a:fld id="{4C339EAD-04DD-4E3F-89CC-9011F6AF1547}" type="datetimeFigureOut">
              <a:rPr lang="en-US" smtClean="0"/>
              <a:t>1/8/2024</a:t>
            </a:fld>
            <a:endParaRPr lang="en-US"/>
          </a:p>
        </p:txBody>
      </p:sp>
      <p:sp>
        <p:nvSpPr>
          <p:cNvPr id="6" name="Footer Placeholder 5">
            <a:extLst>
              <a:ext uri="{FF2B5EF4-FFF2-40B4-BE49-F238E27FC236}">
                <a16:creationId xmlns:a16="http://schemas.microsoft.com/office/drawing/2014/main" id="{B23EA10D-041B-4A34-AC08-019065E897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03BA57-44DA-46AD-B5B1-5AAE6D2388BF}"/>
              </a:ext>
            </a:extLst>
          </p:cNvPr>
          <p:cNvSpPr>
            <a:spLocks noGrp="1"/>
          </p:cNvSpPr>
          <p:nvPr>
            <p:ph type="sldNum" sz="quarter" idx="12"/>
          </p:nvPr>
        </p:nvSpPr>
        <p:spPr/>
        <p:txBody>
          <a:bodyPr/>
          <a:lstStyle/>
          <a:p>
            <a:fld id="{63B319CF-4CF4-4DF6-9102-7959BF932CD5}" type="slidenum">
              <a:rPr lang="en-US" smtClean="0"/>
              <a:t>‹#›</a:t>
            </a:fld>
            <a:endParaRPr lang="en-US"/>
          </a:p>
        </p:txBody>
      </p:sp>
    </p:spTree>
    <p:extLst>
      <p:ext uri="{BB962C8B-B14F-4D97-AF65-F5344CB8AC3E}">
        <p14:creationId xmlns:p14="http://schemas.microsoft.com/office/powerpoint/2010/main" val="3379041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483425-0746-444A-A3E5-3FE9190B84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6CAF9D-24C0-4D88-8F5E-6AC3437941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A9B49F-E573-42F7-A1CA-1623082A69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339EAD-04DD-4E3F-89CC-9011F6AF1547}" type="datetimeFigureOut">
              <a:rPr lang="en-US" smtClean="0"/>
              <a:t>1/8/2024</a:t>
            </a:fld>
            <a:endParaRPr lang="en-US"/>
          </a:p>
        </p:txBody>
      </p:sp>
      <p:sp>
        <p:nvSpPr>
          <p:cNvPr id="5" name="Footer Placeholder 4">
            <a:extLst>
              <a:ext uri="{FF2B5EF4-FFF2-40B4-BE49-F238E27FC236}">
                <a16:creationId xmlns:a16="http://schemas.microsoft.com/office/drawing/2014/main" id="{7191301C-22D9-481E-A773-37F74E20D9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17CEB0-81DD-4F0C-BC67-EB4A679B33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319CF-4CF4-4DF6-9102-7959BF932CD5}" type="slidenum">
              <a:rPr lang="en-US" smtClean="0"/>
              <a:t>‹#›</a:t>
            </a:fld>
            <a:endParaRPr lang="en-US"/>
          </a:p>
        </p:txBody>
      </p:sp>
    </p:spTree>
    <p:extLst>
      <p:ext uri="{BB962C8B-B14F-4D97-AF65-F5344CB8AC3E}">
        <p14:creationId xmlns:p14="http://schemas.microsoft.com/office/powerpoint/2010/main" val="462200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kaggle.com/maciejsabalsk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5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blog.coinbase.com/digital-gold-scarcity-and-bitcoin-halvings-1d6cc16f3e8d" TargetMode="External"/><Relationship Id="rId2" Type="http://schemas.openxmlformats.org/officeDocument/2006/relationships/hyperlink" Target="https://www.cnbc.com/2020/03/23/fed-announces-a-slew-of-new-programs-to-help-markets-including-open-ended-asset-purchases.html"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www.kraken.com/learn/buy-bitcoin-btc" TargetMode="External"/><Relationship Id="rId2" Type="http://schemas.openxmlformats.org/officeDocument/2006/relationships/hyperlink" Target="https://www.coinbase.com/how-to-buy/bitcoi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FC5B5-9884-4215-BC90-B992B065CFE4}"/>
              </a:ext>
            </a:extLst>
          </p:cNvPr>
          <p:cNvSpPr>
            <a:spLocks noGrp="1"/>
          </p:cNvSpPr>
          <p:nvPr>
            <p:ph type="ctrTitle"/>
          </p:nvPr>
        </p:nvSpPr>
        <p:spPr/>
        <p:txBody>
          <a:bodyPr/>
          <a:lstStyle/>
          <a:p>
            <a:r>
              <a:rPr lang="en-US" dirty="0" err="1"/>
              <a:t>CryptoDataScience</a:t>
            </a:r>
            <a:br>
              <a:rPr lang="en-US" dirty="0"/>
            </a:br>
            <a:r>
              <a:rPr lang="en-US" dirty="0"/>
              <a:t>Introduction Post</a:t>
            </a:r>
          </a:p>
        </p:txBody>
      </p:sp>
      <p:sp>
        <p:nvSpPr>
          <p:cNvPr id="3" name="Subtitle 2">
            <a:extLst>
              <a:ext uri="{FF2B5EF4-FFF2-40B4-BE49-F238E27FC236}">
                <a16:creationId xmlns:a16="http://schemas.microsoft.com/office/drawing/2014/main" id="{A6FBE6BC-A0B0-4453-AD16-B3CB0200DF0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8363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#1</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Name</a:t>
            </a:r>
          </a:p>
          <a:p>
            <a:endParaRPr lang="en-US" dirty="0"/>
          </a:p>
          <a:p>
            <a:r>
              <a:rPr lang="en-US" dirty="0"/>
              <a:t>Extracted the Title (Mr., Mrs. </a:t>
            </a:r>
            <a:r>
              <a:rPr lang="en-US" dirty="0" err="1"/>
              <a:t>etc</a:t>
            </a:r>
            <a:r>
              <a:rPr lang="en-US" dirty="0"/>
              <a:t>)</a:t>
            </a:r>
          </a:p>
          <a:p>
            <a:r>
              <a:rPr lang="en-US" dirty="0"/>
              <a:t>Titles that weren’t conventional all had a connotation of status, by        Occupation, or by Birth.  (Doctor, Colonel, Countess etc. )</a:t>
            </a:r>
          </a:p>
        </p:txBody>
      </p:sp>
    </p:spTree>
    <p:extLst>
      <p:ext uri="{BB962C8B-B14F-4D97-AF65-F5344CB8AC3E}">
        <p14:creationId xmlns:p14="http://schemas.microsoft.com/office/powerpoint/2010/main" val="2878957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#2</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Sex</a:t>
            </a:r>
          </a:p>
          <a:p>
            <a:endParaRPr lang="en-US" dirty="0"/>
          </a:p>
          <a:p>
            <a:endParaRPr lang="en-US" dirty="0"/>
          </a:p>
          <a:p>
            <a:r>
              <a:rPr lang="en-US" dirty="0"/>
              <a:t>This variable did not need any transformation</a:t>
            </a:r>
          </a:p>
        </p:txBody>
      </p:sp>
    </p:spTree>
    <p:extLst>
      <p:ext uri="{BB962C8B-B14F-4D97-AF65-F5344CB8AC3E}">
        <p14:creationId xmlns:p14="http://schemas.microsoft.com/office/powerpoint/2010/main" val="1597859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#3</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err="1"/>
              <a:t>Pclass</a:t>
            </a:r>
            <a:r>
              <a:rPr lang="en-US" dirty="0"/>
              <a:t> – Passenger Class</a:t>
            </a:r>
          </a:p>
          <a:p>
            <a:endParaRPr lang="en-US" dirty="0"/>
          </a:p>
          <a:p>
            <a:endParaRPr lang="en-US" dirty="0"/>
          </a:p>
          <a:p>
            <a:r>
              <a:rPr lang="en-US" dirty="0"/>
              <a:t>This variable did not need any transformation</a:t>
            </a:r>
          </a:p>
        </p:txBody>
      </p:sp>
    </p:spTree>
    <p:extLst>
      <p:ext uri="{BB962C8B-B14F-4D97-AF65-F5344CB8AC3E}">
        <p14:creationId xmlns:p14="http://schemas.microsoft.com/office/powerpoint/2010/main" val="353742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#4</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Age</a:t>
            </a:r>
            <a:br>
              <a:rPr lang="en-US" dirty="0"/>
            </a:br>
            <a:br>
              <a:rPr lang="en-US" dirty="0"/>
            </a:br>
            <a:br>
              <a:rPr lang="en-US" dirty="0"/>
            </a:br>
            <a:endParaRPr lang="en-US" dirty="0"/>
          </a:p>
          <a:p>
            <a:r>
              <a:rPr lang="en-US" dirty="0"/>
              <a:t>Imputed missing Age values by calculating median Age by Class.</a:t>
            </a:r>
          </a:p>
          <a:p>
            <a:r>
              <a:rPr lang="en-US" dirty="0"/>
              <a:t>Created Categorical Variable by what Age Group they were in.(Children Teens, Young Adults </a:t>
            </a:r>
            <a:r>
              <a:rPr lang="en-US" dirty="0" err="1"/>
              <a:t>etc</a:t>
            </a:r>
            <a:r>
              <a:rPr lang="en-US" dirty="0"/>
              <a:t>)</a:t>
            </a:r>
          </a:p>
        </p:txBody>
      </p:sp>
      <p:pic>
        <p:nvPicPr>
          <p:cNvPr id="2" name="Picture 1">
            <a:extLst>
              <a:ext uri="{FF2B5EF4-FFF2-40B4-BE49-F238E27FC236}">
                <a16:creationId xmlns:a16="http://schemas.microsoft.com/office/drawing/2014/main" id="{2D1020B3-D3A0-4B2D-84BA-A45A2C92594A}"/>
              </a:ext>
            </a:extLst>
          </p:cNvPr>
          <p:cNvPicPr>
            <a:picLocks noChangeAspect="1"/>
          </p:cNvPicPr>
          <p:nvPr/>
        </p:nvPicPr>
        <p:blipFill>
          <a:blip r:embed="rId2"/>
          <a:stretch>
            <a:fillRect/>
          </a:stretch>
        </p:blipFill>
        <p:spPr>
          <a:xfrm>
            <a:off x="6988749" y="113166"/>
            <a:ext cx="5082641" cy="3424918"/>
          </a:xfrm>
          <a:prstGeom prst="rect">
            <a:avLst/>
          </a:prstGeom>
        </p:spPr>
      </p:pic>
    </p:spTree>
    <p:extLst>
      <p:ext uri="{BB962C8B-B14F-4D97-AF65-F5344CB8AC3E}">
        <p14:creationId xmlns:p14="http://schemas.microsoft.com/office/powerpoint/2010/main" val="2102670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#5 and #6</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err="1"/>
              <a:t>SibSp</a:t>
            </a:r>
            <a:r>
              <a:rPr lang="en-US" dirty="0"/>
              <a:t>, Parch</a:t>
            </a:r>
          </a:p>
          <a:p>
            <a:endParaRPr lang="en-US" dirty="0"/>
          </a:p>
          <a:p>
            <a:endParaRPr lang="en-US" dirty="0"/>
          </a:p>
          <a:p>
            <a:r>
              <a:rPr lang="en-US" dirty="0"/>
              <a:t>Combined these two numeric values to calculate Total Number of family members</a:t>
            </a:r>
          </a:p>
        </p:txBody>
      </p:sp>
    </p:spTree>
    <p:extLst>
      <p:ext uri="{BB962C8B-B14F-4D97-AF65-F5344CB8AC3E}">
        <p14:creationId xmlns:p14="http://schemas.microsoft.com/office/powerpoint/2010/main" val="1242740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#7</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normAutofit lnSpcReduction="10000"/>
          </a:bodyPr>
          <a:lstStyle/>
          <a:p>
            <a:r>
              <a:rPr lang="en-US" dirty="0"/>
              <a:t>Ticket</a:t>
            </a:r>
            <a:br>
              <a:rPr lang="en-US" dirty="0"/>
            </a:br>
            <a:br>
              <a:rPr lang="en-US" dirty="0"/>
            </a:br>
            <a:endParaRPr lang="en-US" dirty="0"/>
          </a:p>
          <a:p>
            <a:r>
              <a:rPr lang="en-US" dirty="0"/>
              <a:t>Reduced the amount of groups by putting less common tickets into higher level groups</a:t>
            </a:r>
          </a:p>
          <a:p>
            <a:r>
              <a:rPr lang="en-US" dirty="0"/>
              <a:t>Used to create a new feature that was effectively the Number of other passengers with same Ticket </a:t>
            </a:r>
            <a:br>
              <a:rPr lang="en-US" dirty="0"/>
            </a:br>
            <a:br>
              <a:rPr lang="en-US" dirty="0"/>
            </a:br>
            <a:br>
              <a:rPr lang="en-US" dirty="0"/>
            </a:br>
            <a:br>
              <a:rPr lang="en-US" dirty="0"/>
            </a:br>
            <a:r>
              <a:rPr lang="en-US" dirty="0"/>
              <a:t>Credit goes to </a:t>
            </a:r>
            <a:r>
              <a:rPr lang="en-US" dirty="0">
                <a:hlinkClick r:id="rId2"/>
              </a:rPr>
              <a:t>https://www.kaggle.com/maciejsabalski</a:t>
            </a:r>
            <a:r>
              <a:rPr lang="en-US" dirty="0"/>
              <a:t> for this code.</a:t>
            </a:r>
          </a:p>
        </p:txBody>
      </p:sp>
    </p:spTree>
    <p:extLst>
      <p:ext uri="{BB962C8B-B14F-4D97-AF65-F5344CB8AC3E}">
        <p14:creationId xmlns:p14="http://schemas.microsoft.com/office/powerpoint/2010/main" val="4038483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#8</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Fare</a:t>
            </a:r>
          </a:p>
          <a:p>
            <a:endParaRPr lang="en-US" dirty="0"/>
          </a:p>
          <a:p>
            <a:endParaRPr lang="en-US" dirty="0"/>
          </a:p>
          <a:p>
            <a:r>
              <a:rPr lang="en-US" dirty="0"/>
              <a:t>Bucketed the Fare based on different price levels</a:t>
            </a:r>
          </a:p>
        </p:txBody>
      </p:sp>
      <p:pic>
        <p:nvPicPr>
          <p:cNvPr id="2" name="Picture 1">
            <a:extLst>
              <a:ext uri="{FF2B5EF4-FFF2-40B4-BE49-F238E27FC236}">
                <a16:creationId xmlns:a16="http://schemas.microsoft.com/office/drawing/2014/main" id="{30C47077-9705-431B-B90B-7B66BD8D8E53}"/>
              </a:ext>
            </a:extLst>
          </p:cNvPr>
          <p:cNvPicPr>
            <a:picLocks noChangeAspect="1"/>
          </p:cNvPicPr>
          <p:nvPr/>
        </p:nvPicPr>
        <p:blipFill>
          <a:blip r:embed="rId2"/>
          <a:stretch>
            <a:fillRect/>
          </a:stretch>
        </p:blipFill>
        <p:spPr>
          <a:xfrm>
            <a:off x="7006442" y="249692"/>
            <a:ext cx="5138612" cy="3202780"/>
          </a:xfrm>
          <a:prstGeom prst="rect">
            <a:avLst/>
          </a:prstGeom>
        </p:spPr>
      </p:pic>
    </p:spTree>
    <p:extLst>
      <p:ext uri="{BB962C8B-B14F-4D97-AF65-F5344CB8AC3E}">
        <p14:creationId xmlns:p14="http://schemas.microsoft.com/office/powerpoint/2010/main" val="3299698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#9</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p:txBody>
          <a:bodyPr/>
          <a:lstStyle/>
          <a:p>
            <a:r>
              <a:rPr lang="en-US" dirty="0"/>
              <a:t>Cabin</a:t>
            </a:r>
          </a:p>
          <a:p>
            <a:endParaRPr lang="en-US" dirty="0"/>
          </a:p>
          <a:p>
            <a:endParaRPr lang="en-US" dirty="0"/>
          </a:p>
          <a:p>
            <a:r>
              <a:rPr lang="en-US" dirty="0"/>
              <a:t>Created a Yes/no field based on whether or not they had a cabin</a:t>
            </a:r>
          </a:p>
        </p:txBody>
      </p:sp>
    </p:spTree>
    <p:extLst>
      <p:ext uri="{BB962C8B-B14F-4D97-AF65-F5344CB8AC3E}">
        <p14:creationId xmlns:p14="http://schemas.microsoft.com/office/powerpoint/2010/main" val="4263300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DE4C03-3C26-41FA-AAEC-8A04DDD5C666}"/>
              </a:ext>
            </a:extLst>
          </p:cNvPr>
          <p:cNvSpPr>
            <a:spLocks noGrp="1"/>
          </p:cNvSpPr>
          <p:nvPr>
            <p:ph type="title"/>
          </p:nvPr>
        </p:nvSpPr>
        <p:spPr/>
        <p:txBody>
          <a:bodyPr/>
          <a:lstStyle/>
          <a:p>
            <a:r>
              <a:rPr lang="en-US" dirty="0"/>
              <a:t>Explanatory Variable #10</a:t>
            </a:r>
          </a:p>
        </p:txBody>
      </p:sp>
      <p:sp>
        <p:nvSpPr>
          <p:cNvPr id="6" name="Content Placeholder 5">
            <a:extLst>
              <a:ext uri="{FF2B5EF4-FFF2-40B4-BE49-F238E27FC236}">
                <a16:creationId xmlns:a16="http://schemas.microsoft.com/office/drawing/2014/main" id="{649CE955-1B56-4BEB-B0C4-C5F543268751}"/>
              </a:ext>
            </a:extLst>
          </p:cNvPr>
          <p:cNvSpPr>
            <a:spLocks noGrp="1"/>
          </p:cNvSpPr>
          <p:nvPr>
            <p:ph idx="1"/>
          </p:nvPr>
        </p:nvSpPr>
        <p:spPr>
          <a:xfrm>
            <a:off x="838200" y="1825625"/>
            <a:ext cx="10515600" cy="4351338"/>
          </a:xfrm>
        </p:spPr>
        <p:txBody>
          <a:bodyPr/>
          <a:lstStyle/>
          <a:p>
            <a:r>
              <a:rPr lang="en-US" dirty="0"/>
              <a:t>Embarked</a:t>
            </a:r>
          </a:p>
          <a:p>
            <a:endParaRPr lang="en-US" dirty="0"/>
          </a:p>
          <a:p>
            <a:endParaRPr lang="en-US" dirty="0"/>
          </a:p>
          <a:p>
            <a:r>
              <a:rPr lang="en-US" dirty="0"/>
              <a:t>Missing Embarked was given most popular Embarking point, Southampton.</a:t>
            </a:r>
          </a:p>
        </p:txBody>
      </p:sp>
    </p:spTree>
    <p:extLst>
      <p:ext uri="{BB962C8B-B14F-4D97-AF65-F5344CB8AC3E}">
        <p14:creationId xmlns:p14="http://schemas.microsoft.com/office/powerpoint/2010/main" val="2138257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22CCAC-2DA7-432C-9F0B-633062AEDB37}"/>
              </a:ext>
            </a:extLst>
          </p:cNvPr>
          <p:cNvSpPr>
            <a:spLocks noGrp="1"/>
          </p:cNvSpPr>
          <p:nvPr>
            <p:ph type="title"/>
          </p:nvPr>
        </p:nvSpPr>
        <p:spPr/>
        <p:txBody>
          <a:bodyPr/>
          <a:lstStyle/>
          <a:p>
            <a:r>
              <a:rPr lang="en-US" dirty="0"/>
              <a:t>Why Ensemble Methods in General</a:t>
            </a:r>
          </a:p>
        </p:txBody>
      </p:sp>
      <p:sp>
        <p:nvSpPr>
          <p:cNvPr id="5" name="Content Placeholder 4">
            <a:extLst>
              <a:ext uri="{FF2B5EF4-FFF2-40B4-BE49-F238E27FC236}">
                <a16:creationId xmlns:a16="http://schemas.microsoft.com/office/drawing/2014/main" id="{2B84AD58-E7ED-4241-862B-D6BE56F4746B}"/>
              </a:ext>
            </a:extLst>
          </p:cNvPr>
          <p:cNvSpPr>
            <a:spLocks noGrp="1"/>
          </p:cNvSpPr>
          <p:nvPr>
            <p:ph idx="1"/>
          </p:nvPr>
        </p:nvSpPr>
        <p:spPr/>
        <p:txBody>
          <a:bodyPr/>
          <a:lstStyle/>
          <a:p>
            <a:r>
              <a:rPr lang="en-US" dirty="0"/>
              <a:t>Significant number of Kaggle competitions won by Ensemble methods</a:t>
            </a:r>
          </a:p>
          <a:p>
            <a:r>
              <a:rPr lang="en-US" dirty="0"/>
              <a:t>Ensemble Methods combine multiple models to produce more accuracy</a:t>
            </a:r>
          </a:p>
          <a:p>
            <a:r>
              <a:rPr lang="en-US" dirty="0"/>
              <a:t>Ensembles, average out errors, and can reduce  risk of overfitting</a:t>
            </a:r>
          </a:p>
          <a:p>
            <a:r>
              <a:rPr lang="en-US" dirty="0"/>
              <a:t>Different models may perform better on different subsets</a:t>
            </a:r>
          </a:p>
          <a:p>
            <a:r>
              <a:rPr lang="en-US" dirty="0"/>
              <a:t>More robust to noise and outliers</a:t>
            </a:r>
          </a:p>
          <a:p>
            <a:r>
              <a:rPr lang="en-US" dirty="0"/>
              <a:t>Scale computing power very well</a:t>
            </a:r>
          </a:p>
        </p:txBody>
      </p:sp>
    </p:spTree>
    <p:extLst>
      <p:ext uri="{BB962C8B-B14F-4D97-AF65-F5344CB8AC3E}">
        <p14:creationId xmlns:p14="http://schemas.microsoft.com/office/powerpoint/2010/main" val="3443945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C8332-72B2-4F66-AC3E-4EE90F1704CD}"/>
              </a:ext>
            </a:extLst>
          </p:cNvPr>
          <p:cNvSpPr>
            <a:spLocks noGrp="1"/>
          </p:cNvSpPr>
          <p:nvPr>
            <p:ph type="title"/>
          </p:nvPr>
        </p:nvSpPr>
        <p:spPr>
          <a:xfrm>
            <a:off x="1084847" y="2392446"/>
            <a:ext cx="10515600" cy="1325563"/>
          </a:xfrm>
        </p:spPr>
        <p:txBody>
          <a:bodyPr>
            <a:normAutofit fontScale="90000"/>
          </a:bodyPr>
          <a:lstStyle/>
          <a:p>
            <a:r>
              <a:rPr lang="en-US" dirty="0"/>
              <a:t>Kaggle Competitions, Ensemble Methods and examining the relevancy of a century old dataset to Cryptocurrency</a:t>
            </a:r>
          </a:p>
        </p:txBody>
      </p:sp>
    </p:spTree>
    <p:extLst>
      <p:ext uri="{BB962C8B-B14F-4D97-AF65-F5344CB8AC3E}">
        <p14:creationId xmlns:p14="http://schemas.microsoft.com/office/powerpoint/2010/main" val="1267287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53873B-A20A-4EE2-960E-75CDA5F00920}"/>
              </a:ext>
            </a:extLst>
          </p:cNvPr>
          <p:cNvSpPr>
            <a:spLocks noGrp="1"/>
          </p:cNvSpPr>
          <p:nvPr>
            <p:ph type="title"/>
          </p:nvPr>
        </p:nvSpPr>
        <p:spPr/>
        <p:txBody>
          <a:bodyPr/>
          <a:lstStyle/>
          <a:p>
            <a:r>
              <a:rPr lang="en-US" dirty="0"/>
              <a:t>List of Models</a:t>
            </a:r>
          </a:p>
        </p:txBody>
      </p:sp>
      <p:sp>
        <p:nvSpPr>
          <p:cNvPr id="5" name="Content Placeholder 4">
            <a:extLst>
              <a:ext uri="{FF2B5EF4-FFF2-40B4-BE49-F238E27FC236}">
                <a16:creationId xmlns:a16="http://schemas.microsoft.com/office/drawing/2014/main" id="{76AA373C-1477-48EA-92E6-148FBFC04012}"/>
              </a:ext>
            </a:extLst>
          </p:cNvPr>
          <p:cNvSpPr>
            <a:spLocks noGrp="1"/>
          </p:cNvSpPr>
          <p:nvPr>
            <p:ph idx="1"/>
          </p:nvPr>
        </p:nvSpPr>
        <p:spPr/>
        <p:txBody>
          <a:bodyPr/>
          <a:lstStyle/>
          <a:p>
            <a:r>
              <a:rPr lang="en-US" dirty="0"/>
              <a:t>Tree based Boosting models – </a:t>
            </a:r>
            <a:r>
              <a:rPr lang="en-US" dirty="0" err="1"/>
              <a:t>ADABoost</a:t>
            </a:r>
            <a:r>
              <a:rPr lang="en-US" dirty="0"/>
              <a:t>, </a:t>
            </a:r>
            <a:r>
              <a:rPr lang="en-US" dirty="0" err="1"/>
              <a:t>XGBoost</a:t>
            </a:r>
            <a:endParaRPr lang="en-US" dirty="0"/>
          </a:p>
          <a:p>
            <a:r>
              <a:rPr lang="en-US" dirty="0"/>
              <a:t>Tree based Bagging model – Random Forest</a:t>
            </a:r>
          </a:p>
          <a:p>
            <a:r>
              <a:rPr lang="en-US" dirty="0"/>
              <a:t>SVM – Hyperplane model</a:t>
            </a:r>
          </a:p>
          <a:p>
            <a:endParaRPr lang="en-US" dirty="0"/>
          </a:p>
        </p:txBody>
      </p:sp>
    </p:spTree>
    <p:extLst>
      <p:ext uri="{BB962C8B-B14F-4D97-AF65-F5344CB8AC3E}">
        <p14:creationId xmlns:p14="http://schemas.microsoft.com/office/powerpoint/2010/main" val="824022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0C4DB-53F7-4DDD-80C2-7DC1568E66D7}"/>
              </a:ext>
            </a:extLst>
          </p:cNvPr>
          <p:cNvSpPr>
            <a:spLocks noGrp="1"/>
          </p:cNvSpPr>
          <p:nvPr>
            <p:ph type="title"/>
          </p:nvPr>
        </p:nvSpPr>
        <p:spPr/>
        <p:txBody>
          <a:bodyPr/>
          <a:lstStyle/>
          <a:p>
            <a:r>
              <a:rPr lang="en-US" dirty="0"/>
              <a:t>Why </a:t>
            </a:r>
            <a:r>
              <a:rPr lang="en-US" dirty="0" err="1"/>
              <a:t>XGBoost</a:t>
            </a:r>
            <a:endParaRPr lang="en-US" dirty="0"/>
          </a:p>
        </p:txBody>
      </p:sp>
      <p:sp>
        <p:nvSpPr>
          <p:cNvPr id="3" name="Content Placeholder 2">
            <a:extLst>
              <a:ext uri="{FF2B5EF4-FFF2-40B4-BE49-F238E27FC236}">
                <a16:creationId xmlns:a16="http://schemas.microsoft.com/office/drawing/2014/main" id="{85802B2C-11FC-4ED1-B2C4-9DD79699450F}"/>
              </a:ext>
            </a:extLst>
          </p:cNvPr>
          <p:cNvSpPr>
            <a:spLocks noGrp="1"/>
          </p:cNvSpPr>
          <p:nvPr>
            <p:ph idx="1"/>
          </p:nvPr>
        </p:nvSpPr>
        <p:spPr/>
        <p:txBody>
          <a:bodyPr>
            <a:normAutofit fontScale="92500" lnSpcReduction="10000"/>
          </a:bodyPr>
          <a:lstStyle/>
          <a:p>
            <a:r>
              <a:rPr lang="en-US" dirty="0"/>
              <a:t>Decision Tree based Ensemble</a:t>
            </a:r>
          </a:p>
          <a:p>
            <a:r>
              <a:rPr lang="en-US" dirty="0"/>
              <a:t>Introduced more recently</a:t>
            </a:r>
          </a:p>
          <a:p>
            <a:r>
              <a:rPr lang="en-US" dirty="0" err="1"/>
              <a:t>XGBoost</a:t>
            </a:r>
            <a:r>
              <a:rPr lang="en-US" dirty="0"/>
              <a:t> builds Complex Trees, not just Stumps</a:t>
            </a:r>
          </a:p>
          <a:p>
            <a:r>
              <a:rPr lang="en-US" dirty="0" err="1"/>
              <a:t>XGBoost</a:t>
            </a:r>
            <a:r>
              <a:rPr lang="en-US" dirty="0"/>
              <a:t> also focuses on training instances that were misclassified.</a:t>
            </a:r>
          </a:p>
          <a:p>
            <a:r>
              <a:rPr lang="en-US" b="1" dirty="0" err="1"/>
              <a:t>XGBoost</a:t>
            </a:r>
            <a:r>
              <a:rPr lang="en-US" b="1" dirty="0"/>
              <a:t> </a:t>
            </a:r>
            <a:r>
              <a:rPr lang="en-US" dirty="0"/>
              <a:t>uses gradient descent on a specified loss function, which allows for more nuanced adjustments </a:t>
            </a:r>
          </a:p>
          <a:p>
            <a:r>
              <a:rPr lang="en-US" dirty="0"/>
              <a:t>Has more parameters including learning rate, regularization</a:t>
            </a:r>
            <a:br>
              <a:rPr lang="en-US" dirty="0"/>
            </a:br>
            <a:br>
              <a:rPr lang="en-US" dirty="0"/>
            </a:br>
            <a:br>
              <a:rPr lang="en-US" dirty="0"/>
            </a:br>
            <a:br>
              <a:rPr lang="en-US" dirty="0"/>
            </a:br>
            <a:endParaRPr lang="en-US" dirty="0"/>
          </a:p>
          <a:p>
            <a:pPr marL="0" indent="0">
              <a:buNone/>
            </a:pPr>
            <a:endParaRPr lang="en-US" dirty="0"/>
          </a:p>
        </p:txBody>
      </p:sp>
    </p:spTree>
    <p:extLst>
      <p:ext uri="{BB962C8B-B14F-4D97-AF65-F5344CB8AC3E}">
        <p14:creationId xmlns:p14="http://schemas.microsoft.com/office/powerpoint/2010/main" val="3106220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DCDA-D726-471E-B570-FD295B103FFB}"/>
              </a:ext>
            </a:extLst>
          </p:cNvPr>
          <p:cNvSpPr>
            <a:spLocks noGrp="1"/>
          </p:cNvSpPr>
          <p:nvPr>
            <p:ph type="title"/>
          </p:nvPr>
        </p:nvSpPr>
        <p:spPr/>
        <p:txBody>
          <a:bodyPr/>
          <a:lstStyle/>
          <a:p>
            <a:r>
              <a:rPr lang="en-US" dirty="0" err="1"/>
              <a:t>XGBoost</a:t>
            </a:r>
            <a:r>
              <a:rPr lang="en-US" dirty="0"/>
              <a:t> Result</a:t>
            </a:r>
          </a:p>
        </p:txBody>
      </p:sp>
      <p:sp>
        <p:nvSpPr>
          <p:cNvPr id="3" name="Content Placeholder 2">
            <a:extLst>
              <a:ext uri="{FF2B5EF4-FFF2-40B4-BE49-F238E27FC236}">
                <a16:creationId xmlns:a16="http://schemas.microsoft.com/office/drawing/2014/main" id="{FE11E319-EC03-48B1-96A6-BE1D2D9CAA05}"/>
              </a:ext>
            </a:extLst>
          </p:cNvPr>
          <p:cNvSpPr>
            <a:spLocks noGrp="1"/>
          </p:cNvSpPr>
          <p:nvPr>
            <p:ph idx="1"/>
          </p:nvPr>
        </p:nvSpPr>
        <p:spPr/>
        <p:txBody>
          <a:bodyPr/>
          <a:lstStyle/>
          <a:p>
            <a:r>
              <a:rPr lang="en-US" dirty="0"/>
              <a:t>Very Good Performance on the Training Set – 90%</a:t>
            </a:r>
          </a:p>
          <a:p>
            <a:r>
              <a:rPr lang="en-US" dirty="0"/>
              <a:t>Not Great Performance on the Test Set – 76.3%</a:t>
            </a:r>
          </a:p>
          <a:p>
            <a:r>
              <a:rPr lang="en-US" dirty="0"/>
              <a:t>Due to its use of complex trees this model does even better on the Training Set, yet worse on the Test set due to overfitting</a:t>
            </a:r>
          </a:p>
        </p:txBody>
      </p:sp>
    </p:spTree>
    <p:extLst>
      <p:ext uri="{BB962C8B-B14F-4D97-AF65-F5344CB8AC3E}">
        <p14:creationId xmlns:p14="http://schemas.microsoft.com/office/powerpoint/2010/main" val="24286717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5D005-B4E0-4985-9531-0CCFC487D109}"/>
              </a:ext>
            </a:extLst>
          </p:cNvPr>
          <p:cNvSpPr>
            <a:spLocks noGrp="1"/>
          </p:cNvSpPr>
          <p:nvPr>
            <p:ph type="title"/>
          </p:nvPr>
        </p:nvSpPr>
        <p:spPr/>
        <p:txBody>
          <a:bodyPr/>
          <a:lstStyle/>
          <a:p>
            <a:r>
              <a:rPr lang="en-US" dirty="0"/>
              <a:t>Why </a:t>
            </a:r>
            <a:r>
              <a:rPr lang="en-US" dirty="0" err="1"/>
              <a:t>ADABoost</a:t>
            </a:r>
            <a:endParaRPr lang="en-US" dirty="0"/>
          </a:p>
        </p:txBody>
      </p:sp>
      <p:sp>
        <p:nvSpPr>
          <p:cNvPr id="3" name="Content Placeholder 2">
            <a:extLst>
              <a:ext uri="{FF2B5EF4-FFF2-40B4-BE49-F238E27FC236}">
                <a16:creationId xmlns:a16="http://schemas.microsoft.com/office/drawing/2014/main" id="{59288154-6276-4EF3-B8E3-76A816025151}"/>
              </a:ext>
            </a:extLst>
          </p:cNvPr>
          <p:cNvSpPr>
            <a:spLocks noGrp="1"/>
          </p:cNvSpPr>
          <p:nvPr>
            <p:ph idx="1"/>
          </p:nvPr>
        </p:nvSpPr>
        <p:spPr/>
        <p:txBody>
          <a:bodyPr/>
          <a:lstStyle/>
          <a:p>
            <a:r>
              <a:rPr lang="en-US" dirty="0"/>
              <a:t>Decision Tree based Ensemble</a:t>
            </a:r>
          </a:p>
          <a:p>
            <a:r>
              <a:rPr lang="en-US" dirty="0" err="1"/>
              <a:t>ADABoost</a:t>
            </a:r>
            <a:r>
              <a:rPr lang="en-US" dirty="0"/>
              <a:t> builds weak learners in sequence (Stumps) </a:t>
            </a:r>
          </a:p>
          <a:p>
            <a:r>
              <a:rPr lang="en-US" dirty="0"/>
              <a:t>Learners focus on examples that were hardest to predict by previous learner</a:t>
            </a:r>
          </a:p>
          <a:p>
            <a:r>
              <a:rPr lang="en-US" dirty="0"/>
              <a:t>Misclassified training samples are more likely to be picked up by the new learner in the next round of training</a:t>
            </a:r>
          </a:p>
          <a:p>
            <a:pPr marL="0" indent="0">
              <a:buNone/>
            </a:pPr>
            <a:endParaRPr lang="en-US" dirty="0"/>
          </a:p>
        </p:txBody>
      </p:sp>
    </p:spTree>
    <p:extLst>
      <p:ext uri="{BB962C8B-B14F-4D97-AF65-F5344CB8AC3E}">
        <p14:creationId xmlns:p14="http://schemas.microsoft.com/office/powerpoint/2010/main" val="36555766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4BD20-B39C-4CBA-B54D-5BCDBF1DCDE6}"/>
              </a:ext>
            </a:extLst>
          </p:cNvPr>
          <p:cNvSpPr>
            <a:spLocks noGrp="1"/>
          </p:cNvSpPr>
          <p:nvPr>
            <p:ph type="title"/>
          </p:nvPr>
        </p:nvSpPr>
        <p:spPr/>
        <p:txBody>
          <a:bodyPr/>
          <a:lstStyle/>
          <a:p>
            <a:r>
              <a:rPr lang="en-US" dirty="0" err="1"/>
              <a:t>ADABoost</a:t>
            </a:r>
            <a:r>
              <a:rPr lang="en-US" dirty="0"/>
              <a:t> Result</a:t>
            </a:r>
          </a:p>
        </p:txBody>
      </p:sp>
      <p:sp>
        <p:nvSpPr>
          <p:cNvPr id="3" name="Content Placeholder 2">
            <a:extLst>
              <a:ext uri="{FF2B5EF4-FFF2-40B4-BE49-F238E27FC236}">
                <a16:creationId xmlns:a16="http://schemas.microsoft.com/office/drawing/2014/main" id="{8EA3FD50-60F0-49B8-A7A0-7A46FD853E0D}"/>
              </a:ext>
            </a:extLst>
          </p:cNvPr>
          <p:cNvSpPr>
            <a:spLocks noGrp="1"/>
          </p:cNvSpPr>
          <p:nvPr>
            <p:ph idx="1"/>
          </p:nvPr>
        </p:nvSpPr>
        <p:spPr/>
        <p:txBody>
          <a:bodyPr/>
          <a:lstStyle/>
          <a:p>
            <a:r>
              <a:rPr lang="en-US" dirty="0"/>
              <a:t>Very Good Performance on the Training Set – 83%</a:t>
            </a:r>
          </a:p>
          <a:p>
            <a:r>
              <a:rPr lang="en-US" dirty="0"/>
              <a:t>A Decent performance on the Test Set but not as high as Training– 77%</a:t>
            </a:r>
          </a:p>
          <a:p>
            <a:r>
              <a:rPr lang="en-US" dirty="0"/>
              <a:t>Overfitting</a:t>
            </a:r>
          </a:p>
        </p:txBody>
      </p:sp>
    </p:spTree>
    <p:extLst>
      <p:ext uri="{BB962C8B-B14F-4D97-AF65-F5344CB8AC3E}">
        <p14:creationId xmlns:p14="http://schemas.microsoft.com/office/powerpoint/2010/main" val="1163935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5CCD3-3102-4201-B26A-1A72D9EE4FBA}"/>
              </a:ext>
            </a:extLst>
          </p:cNvPr>
          <p:cNvSpPr>
            <a:spLocks noGrp="1"/>
          </p:cNvSpPr>
          <p:nvPr>
            <p:ph type="title"/>
          </p:nvPr>
        </p:nvSpPr>
        <p:spPr/>
        <p:txBody>
          <a:bodyPr/>
          <a:lstStyle/>
          <a:p>
            <a:r>
              <a:rPr lang="en-US" dirty="0"/>
              <a:t>Why Random Forest?</a:t>
            </a:r>
          </a:p>
        </p:txBody>
      </p:sp>
      <p:sp>
        <p:nvSpPr>
          <p:cNvPr id="3" name="Content Placeholder 2">
            <a:extLst>
              <a:ext uri="{FF2B5EF4-FFF2-40B4-BE49-F238E27FC236}">
                <a16:creationId xmlns:a16="http://schemas.microsoft.com/office/drawing/2014/main" id="{727754F6-75FD-4E13-8474-ED086ECFE2C1}"/>
              </a:ext>
            </a:extLst>
          </p:cNvPr>
          <p:cNvSpPr>
            <a:spLocks noGrp="1"/>
          </p:cNvSpPr>
          <p:nvPr>
            <p:ph idx="1"/>
          </p:nvPr>
        </p:nvSpPr>
        <p:spPr/>
        <p:txBody>
          <a:bodyPr/>
          <a:lstStyle/>
          <a:p>
            <a:r>
              <a:rPr lang="en-US" dirty="0"/>
              <a:t>Decision Tree based Ensemble</a:t>
            </a:r>
          </a:p>
          <a:p>
            <a:r>
              <a:rPr lang="en-US" dirty="0"/>
              <a:t>Bagging, or Bootstrap Aggregation, as opposed to Boosting</a:t>
            </a:r>
          </a:p>
          <a:p>
            <a:r>
              <a:rPr lang="en-US" dirty="0"/>
              <a:t>Trees are built in parallel using different samples of data.  </a:t>
            </a:r>
          </a:p>
          <a:p>
            <a:r>
              <a:rPr lang="en-US" dirty="0"/>
              <a:t>Trees are built to full depth</a:t>
            </a:r>
          </a:p>
          <a:p>
            <a:r>
              <a:rPr lang="en-US" dirty="0"/>
              <a:t>Trees are averaged to reduce variance</a:t>
            </a:r>
          </a:p>
        </p:txBody>
      </p:sp>
    </p:spTree>
    <p:extLst>
      <p:ext uri="{BB962C8B-B14F-4D97-AF65-F5344CB8AC3E}">
        <p14:creationId xmlns:p14="http://schemas.microsoft.com/office/powerpoint/2010/main" val="3985049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DCDA-D726-471E-B570-FD295B103FFB}"/>
              </a:ext>
            </a:extLst>
          </p:cNvPr>
          <p:cNvSpPr>
            <a:spLocks noGrp="1"/>
          </p:cNvSpPr>
          <p:nvPr>
            <p:ph type="title"/>
          </p:nvPr>
        </p:nvSpPr>
        <p:spPr/>
        <p:txBody>
          <a:bodyPr/>
          <a:lstStyle/>
          <a:p>
            <a:r>
              <a:rPr lang="en-US" dirty="0"/>
              <a:t>Random Forest Result</a:t>
            </a:r>
          </a:p>
        </p:txBody>
      </p:sp>
      <p:sp>
        <p:nvSpPr>
          <p:cNvPr id="3" name="Content Placeholder 2">
            <a:extLst>
              <a:ext uri="{FF2B5EF4-FFF2-40B4-BE49-F238E27FC236}">
                <a16:creationId xmlns:a16="http://schemas.microsoft.com/office/drawing/2014/main" id="{FE11E319-EC03-48B1-96A6-BE1D2D9CAA05}"/>
              </a:ext>
            </a:extLst>
          </p:cNvPr>
          <p:cNvSpPr>
            <a:spLocks noGrp="1"/>
          </p:cNvSpPr>
          <p:nvPr>
            <p:ph idx="1"/>
          </p:nvPr>
        </p:nvSpPr>
        <p:spPr/>
        <p:txBody>
          <a:bodyPr/>
          <a:lstStyle/>
          <a:p>
            <a:r>
              <a:rPr lang="en-US" dirty="0"/>
              <a:t>Very Good Performance on the Training Set – 84.6%</a:t>
            </a:r>
          </a:p>
          <a:p>
            <a:r>
              <a:rPr lang="en-US" dirty="0"/>
              <a:t>Not as great Performance on the Test Set – 76.3%</a:t>
            </a:r>
          </a:p>
          <a:p>
            <a:r>
              <a:rPr lang="en-US" dirty="0"/>
              <a:t>Due to its use of complex trees this model does even better on the Training Set, yet worse on the Test set due to overfitting</a:t>
            </a:r>
          </a:p>
        </p:txBody>
      </p:sp>
    </p:spTree>
    <p:extLst>
      <p:ext uri="{BB962C8B-B14F-4D97-AF65-F5344CB8AC3E}">
        <p14:creationId xmlns:p14="http://schemas.microsoft.com/office/powerpoint/2010/main" val="34420205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E1A1E-AE8C-4B36-972E-2390487C2266}"/>
              </a:ext>
            </a:extLst>
          </p:cNvPr>
          <p:cNvSpPr>
            <a:spLocks noGrp="1"/>
          </p:cNvSpPr>
          <p:nvPr>
            <p:ph type="title"/>
          </p:nvPr>
        </p:nvSpPr>
        <p:spPr/>
        <p:txBody>
          <a:bodyPr/>
          <a:lstStyle/>
          <a:p>
            <a:r>
              <a:rPr lang="en-US" dirty="0"/>
              <a:t>WHY SVM?</a:t>
            </a:r>
          </a:p>
        </p:txBody>
      </p:sp>
      <p:sp>
        <p:nvSpPr>
          <p:cNvPr id="3" name="Content Placeholder 2">
            <a:extLst>
              <a:ext uri="{FF2B5EF4-FFF2-40B4-BE49-F238E27FC236}">
                <a16:creationId xmlns:a16="http://schemas.microsoft.com/office/drawing/2014/main" id="{EBECF060-7419-46C5-9DCF-5075A7E7A98B}"/>
              </a:ext>
            </a:extLst>
          </p:cNvPr>
          <p:cNvSpPr>
            <a:spLocks noGrp="1"/>
          </p:cNvSpPr>
          <p:nvPr>
            <p:ph idx="1"/>
          </p:nvPr>
        </p:nvSpPr>
        <p:spPr/>
        <p:txBody>
          <a:bodyPr/>
          <a:lstStyle/>
          <a:p>
            <a:r>
              <a:rPr lang="en-US" dirty="0"/>
              <a:t>Not an Ensemble Method</a:t>
            </a:r>
          </a:p>
          <a:p>
            <a:r>
              <a:rPr lang="en-US" dirty="0"/>
              <a:t>Very different than a tree based model – Uses a hyperplane that represents the largest separation between the two classes.</a:t>
            </a:r>
          </a:p>
          <a:p>
            <a:r>
              <a:rPr lang="en-US" dirty="0"/>
              <a:t>Good complement to Tree based model in our final Voting Classifier</a:t>
            </a:r>
          </a:p>
          <a:p>
            <a:r>
              <a:rPr lang="en-US" dirty="0"/>
              <a:t>Parameter tuning includes Kernel</a:t>
            </a:r>
          </a:p>
        </p:txBody>
      </p:sp>
    </p:spTree>
    <p:extLst>
      <p:ext uri="{BB962C8B-B14F-4D97-AF65-F5344CB8AC3E}">
        <p14:creationId xmlns:p14="http://schemas.microsoft.com/office/powerpoint/2010/main" val="224518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46ADE-B917-4CC6-A3C9-162C4E26D6CC}"/>
              </a:ext>
            </a:extLst>
          </p:cNvPr>
          <p:cNvSpPr>
            <a:spLocks noGrp="1"/>
          </p:cNvSpPr>
          <p:nvPr>
            <p:ph type="title"/>
          </p:nvPr>
        </p:nvSpPr>
        <p:spPr/>
        <p:txBody>
          <a:bodyPr/>
          <a:lstStyle/>
          <a:p>
            <a:r>
              <a:rPr lang="en-US" dirty="0"/>
              <a:t>Why Voting Classifier?</a:t>
            </a:r>
          </a:p>
        </p:txBody>
      </p:sp>
      <p:sp>
        <p:nvSpPr>
          <p:cNvPr id="3" name="Content Placeholder 2">
            <a:extLst>
              <a:ext uri="{FF2B5EF4-FFF2-40B4-BE49-F238E27FC236}">
                <a16:creationId xmlns:a16="http://schemas.microsoft.com/office/drawing/2014/main" id="{80D8F5CF-E0D7-4FD2-B205-4907DE870705}"/>
              </a:ext>
            </a:extLst>
          </p:cNvPr>
          <p:cNvSpPr>
            <a:spLocks noGrp="1"/>
          </p:cNvSpPr>
          <p:nvPr>
            <p:ph idx="1"/>
          </p:nvPr>
        </p:nvSpPr>
        <p:spPr/>
        <p:txBody>
          <a:bodyPr/>
          <a:lstStyle/>
          <a:p>
            <a:r>
              <a:rPr lang="en-US" dirty="0"/>
              <a:t>Easy way to combine different individual models, or ensemble models</a:t>
            </a:r>
          </a:p>
          <a:p>
            <a:r>
              <a:rPr lang="en-US" dirty="0"/>
              <a:t>We combine our best Tree based model and our SVM for the Final Model</a:t>
            </a:r>
          </a:p>
          <a:p>
            <a:r>
              <a:rPr lang="en-US" dirty="0"/>
              <a:t>We also combine all 4 models in the Voting Classifier because it’s easy</a:t>
            </a:r>
          </a:p>
          <a:p>
            <a:endParaRPr lang="en-US" dirty="0"/>
          </a:p>
          <a:p>
            <a:endParaRPr lang="en-US" dirty="0"/>
          </a:p>
        </p:txBody>
      </p:sp>
    </p:spTree>
    <p:extLst>
      <p:ext uri="{BB962C8B-B14F-4D97-AF65-F5344CB8AC3E}">
        <p14:creationId xmlns:p14="http://schemas.microsoft.com/office/powerpoint/2010/main" val="20821804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119E-B2B3-4A57-AC39-3BA214C53FD8}"/>
              </a:ext>
            </a:extLst>
          </p:cNvPr>
          <p:cNvSpPr>
            <a:spLocks noGrp="1"/>
          </p:cNvSpPr>
          <p:nvPr>
            <p:ph type="title"/>
          </p:nvPr>
        </p:nvSpPr>
        <p:spPr/>
        <p:txBody>
          <a:bodyPr/>
          <a:lstStyle/>
          <a:p>
            <a:r>
              <a:rPr lang="en-US" dirty="0"/>
              <a:t>SVM and Random Forest </a:t>
            </a:r>
          </a:p>
        </p:txBody>
      </p:sp>
      <p:sp>
        <p:nvSpPr>
          <p:cNvPr id="3" name="Content Placeholder 2">
            <a:extLst>
              <a:ext uri="{FF2B5EF4-FFF2-40B4-BE49-F238E27FC236}">
                <a16:creationId xmlns:a16="http://schemas.microsoft.com/office/drawing/2014/main" id="{0131B751-1A97-46F5-B680-244952C33678}"/>
              </a:ext>
            </a:extLst>
          </p:cNvPr>
          <p:cNvSpPr>
            <a:spLocks noGrp="1"/>
          </p:cNvSpPr>
          <p:nvPr>
            <p:ph idx="1"/>
          </p:nvPr>
        </p:nvSpPr>
        <p:spPr/>
        <p:txBody>
          <a:bodyPr/>
          <a:lstStyle/>
          <a:p>
            <a:r>
              <a:rPr lang="en-US" dirty="0"/>
              <a:t>We combine our SVM and Random Forest in a Hard Voting Classifier Model</a:t>
            </a:r>
          </a:p>
          <a:p>
            <a:r>
              <a:rPr lang="en-US" dirty="0"/>
              <a:t>Hard Voting Classifier means the Label with the most votes from the “Voting Models”  is the Final Predicted  Label</a:t>
            </a:r>
          </a:p>
          <a:p>
            <a:r>
              <a:rPr lang="en-US" dirty="0"/>
              <a:t>Soft Voting Classifier means the “Voting Models” predicted probabilities are averaged to come up with the Final Predicted Label</a:t>
            </a:r>
          </a:p>
        </p:txBody>
      </p:sp>
    </p:spTree>
    <p:extLst>
      <p:ext uri="{BB962C8B-B14F-4D97-AF65-F5344CB8AC3E}">
        <p14:creationId xmlns:p14="http://schemas.microsoft.com/office/powerpoint/2010/main" val="1700546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38E21-E19C-423B-9014-ADFD74551180}"/>
              </a:ext>
            </a:extLst>
          </p:cNvPr>
          <p:cNvSpPr>
            <a:spLocks noGrp="1"/>
          </p:cNvSpPr>
          <p:nvPr>
            <p:ph type="title"/>
          </p:nvPr>
        </p:nvSpPr>
        <p:spPr/>
        <p:txBody>
          <a:bodyPr/>
          <a:lstStyle/>
          <a:p>
            <a:r>
              <a:rPr lang="en-US" dirty="0"/>
              <a:t>Kaggle</a:t>
            </a:r>
          </a:p>
        </p:txBody>
      </p:sp>
      <p:sp>
        <p:nvSpPr>
          <p:cNvPr id="3" name="Content Placeholder 2">
            <a:extLst>
              <a:ext uri="{FF2B5EF4-FFF2-40B4-BE49-F238E27FC236}">
                <a16:creationId xmlns:a16="http://schemas.microsoft.com/office/drawing/2014/main" id="{D9490471-1D76-435D-83D1-3696790BC48C}"/>
              </a:ext>
            </a:extLst>
          </p:cNvPr>
          <p:cNvSpPr>
            <a:spLocks noGrp="1"/>
          </p:cNvSpPr>
          <p:nvPr>
            <p:ph idx="1"/>
          </p:nvPr>
        </p:nvSpPr>
        <p:spPr/>
        <p:txBody>
          <a:bodyPr/>
          <a:lstStyle/>
          <a:p>
            <a:r>
              <a:rPr lang="en-US" dirty="0"/>
              <a:t>The Main Community of Data Scientists</a:t>
            </a:r>
          </a:p>
          <a:p>
            <a:r>
              <a:rPr lang="en-US" dirty="0"/>
              <a:t>Reward based competitions</a:t>
            </a:r>
          </a:p>
          <a:p>
            <a:r>
              <a:rPr lang="en-US" dirty="0"/>
              <a:t>Learning based competitions</a:t>
            </a:r>
          </a:p>
          <a:p>
            <a:pPr marL="0" indent="0">
              <a:buNone/>
            </a:pPr>
            <a:endParaRPr lang="en-US" dirty="0"/>
          </a:p>
          <a:p>
            <a:endParaRPr lang="en-US" dirty="0"/>
          </a:p>
          <a:p>
            <a:r>
              <a:rPr lang="en-US" dirty="0"/>
              <a:t>We will be participating in the most popular competition</a:t>
            </a:r>
          </a:p>
          <a:p>
            <a:r>
              <a:rPr lang="en-US" dirty="0"/>
              <a:t>We will use Ensemble Methods to easily get a definitive high score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02883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55C0F-479B-4510-B99D-1C5B59E8932E}"/>
              </a:ext>
            </a:extLst>
          </p:cNvPr>
          <p:cNvSpPr>
            <a:spLocks noGrp="1"/>
          </p:cNvSpPr>
          <p:nvPr>
            <p:ph type="title"/>
          </p:nvPr>
        </p:nvSpPr>
        <p:spPr/>
        <p:txBody>
          <a:bodyPr/>
          <a:lstStyle/>
          <a:p>
            <a:r>
              <a:rPr lang="en-US" dirty="0"/>
              <a:t>What Titanic scores mean 70-100%</a:t>
            </a:r>
          </a:p>
        </p:txBody>
      </p:sp>
      <p:sp>
        <p:nvSpPr>
          <p:cNvPr id="3" name="Content Placeholder 2">
            <a:extLst>
              <a:ext uri="{FF2B5EF4-FFF2-40B4-BE49-F238E27FC236}">
                <a16:creationId xmlns:a16="http://schemas.microsoft.com/office/drawing/2014/main" id="{4961073D-5F55-4BB4-922A-FAFE2F225EC0}"/>
              </a:ext>
            </a:extLst>
          </p:cNvPr>
          <p:cNvSpPr>
            <a:spLocks noGrp="1"/>
          </p:cNvSpPr>
          <p:nvPr>
            <p:ph idx="1"/>
          </p:nvPr>
        </p:nvSpPr>
        <p:spPr/>
        <p:txBody>
          <a:bodyPr>
            <a:normAutofit lnSpcReduction="10000"/>
          </a:bodyPr>
          <a:lstStyle/>
          <a:p>
            <a:r>
              <a:rPr lang="en-US" dirty="0"/>
              <a:t>70-76% - A lot of beginner models end up with this score in the Kaggle competition, it is a very respectable score </a:t>
            </a:r>
          </a:p>
          <a:p>
            <a:r>
              <a:rPr lang="en-US" dirty="0"/>
              <a:t>76-80% - Good Feature Engineering, Fine tuning a model, picking a good general model</a:t>
            </a:r>
          </a:p>
          <a:p>
            <a:r>
              <a:rPr lang="en-US" dirty="0"/>
              <a:t>80% + Models that fall in this category, didn’t split up the Test, Training data in the same way as other contestants</a:t>
            </a:r>
            <a:br>
              <a:rPr lang="en-US" dirty="0"/>
            </a:br>
            <a:r>
              <a:rPr lang="en-US" dirty="0"/>
              <a:t>(https://www.kaggle.com/competitions/digit-recognizer/discussion/296110)</a:t>
            </a:r>
          </a:p>
          <a:p>
            <a:r>
              <a:rPr lang="en-US" dirty="0"/>
              <a:t>Also models of 80% + have …Data Leakage, for example Giving Survival Leakage by attaching the survival results of the rest of the family </a:t>
            </a:r>
          </a:p>
        </p:txBody>
      </p:sp>
    </p:spTree>
    <p:extLst>
      <p:ext uri="{BB962C8B-B14F-4D97-AF65-F5344CB8AC3E}">
        <p14:creationId xmlns:p14="http://schemas.microsoft.com/office/powerpoint/2010/main" val="20520187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ED253-6C02-4252-BE6B-504B0F3CA8BB}"/>
              </a:ext>
            </a:extLst>
          </p:cNvPr>
          <p:cNvSpPr>
            <a:spLocks noGrp="1"/>
          </p:cNvSpPr>
          <p:nvPr>
            <p:ph type="title"/>
          </p:nvPr>
        </p:nvSpPr>
        <p:spPr/>
        <p:txBody>
          <a:bodyPr/>
          <a:lstStyle/>
          <a:p>
            <a:r>
              <a:rPr lang="en-US" dirty="0"/>
              <a:t>Final Notes about the ML Exercise</a:t>
            </a:r>
          </a:p>
        </p:txBody>
      </p:sp>
      <p:sp>
        <p:nvSpPr>
          <p:cNvPr id="3" name="Content Placeholder 2">
            <a:extLst>
              <a:ext uri="{FF2B5EF4-FFF2-40B4-BE49-F238E27FC236}">
                <a16:creationId xmlns:a16="http://schemas.microsoft.com/office/drawing/2014/main" id="{9E2A9419-60AC-4E9F-A58D-14FFC2F9D2CC}"/>
              </a:ext>
            </a:extLst>
          </p:cNvPr>
          <p:cNvSpPr>
            <a:spLocks noGrp="1"/>
          </p:cNvSpPr>
          <p:nvPr>
            <p:ph idx="1"/>
          </p:nvPr>
        </p:nvSpPr>
        <p:spPr/>
        <p:txBody>
          <a:bodyPr/>
          <a:lstStyle/>
          <a:p>
            <a:r>
              <a:rPr lang="en-US" dirty="0"/>
              <a:t>Historical Dataset Limitations</a:t>
            </a:r>
          </a:p>
          <a:p>
            <a:r>
              <a:rPr lang="en-US" dirty="0"/>
              <a:t>Will never be able to apply this model to new data</a:t>
            </a:r>
          </a:p>
          <a:p>
            <a:endParaRPr lang="en-US" dirty="0"/>
          </a:p>
          <a:p>
            <a:endParaRPr lang="en-US" dirty="0"/>
          </a:p>
          <a:p>
            <a:r>
              <a:rPr lang="en-US" dirty="0"/>
              <a:t>Data Science requires a lot more Data Engineering than what was involved, a lot more intuition and experience that comes from working with different datasets</a:t>
            </a:r>
          </a:p>
        </p:txBody>
      </p:sp>
    </p:spTree>
    <p:extLst>
      <p:ext uri="{BB962C8B-B14F-4D97-AF65-F5344CB8AC3E}">
        <p14:creationId xmlns:p14="http://schemas.microsoft.com/office/powerpoint/2010/main" val="11465030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00DE7-1D61-4C8C-A43B-2859A7BE082F}"/>
              </a:ext>
            </a:extLst>
          </p:cNvPr>
          <p:cNvSpPr>
            <a:spLocks noGrp="1"/>
          </p:cNvSpPr>
          <p:nvPr>
            <p:ph type="title"/>
          </p:nvPr>
        </p:nvSpPr>
        <p:spPr>
          <a:xfrm>
            <a:off x="838200" y="2699893"/>
            <a:ext cx="10515600" cy="1325563"/>
          </a:xfrm>
        </p:spPr>
        <p:txBody>
          <a:bodyPr/>
          <a:lstStyle/>
          <a:p>
            <a:pPr algn="ctr"/>
            <a:r>
              <a:rPr lang="en-US" dirty="0"/>
              <a:t>What does the Titanic have to do with Cryptocurrency?</a:t>
            </a:r>
          </a:p>
        </p:txBody>
      </p:sp>
    </p:spTree>
    <p:extLst>
      <p:ext uri="{BB962C8B-B14F-4D97-AF65-F5344CB8AC3E}">
        <p14:creationId xmlns:p14="http://schemas.microsoft.com/office/powerpoint/2010/main" val="1619609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D6720-B3E4-4D02-BFFA-D6749FE41943}"/>
              </a:ext>
            </a:extLst>
          </p:cNvPr>
          <p:cNvSpPr>
            <a:spLocks noGrp="1"/>
          </p:cNvSpPr>
          <p:nvPr>
            <p:ph type="title"/>
          </p:nvPr>
        </p:nvSpPr>
        <p:spPr/>
        <p:txBody>
          <a:bodyPr/>
          <a:lstStyle/>
          <a:p>
            <a:pPr algn="ctr"/>
            <a:r>
              <a:rPr lang="en-US" dirty="0"/>
              <a:t>What does the  Titanic have to do with Cryptocurrency?</a:t>
            </a:r>
          </a:p>
        </p:txBody>
      </p:sp>
      <p:sp>
        <p:nvSpPr>
          <p:cNvPr id="3" name="Content Placeholder 2">
            <a:extLst>
              <a:ext uri="{FF2B5EF4-FFF2-40B4-BE49-F238E27FC236}">
                <a16:creationId xmlns:a16="http://schemas.microsoft.com/office/drawing/2014/main" id="{50B666DB-BBFE-4475-830B-37FC4CAD74B7}"/>
              </a:ext>
            </a:extLst>
          </p:cNvPr>
          <p:cNvSpPr>
            <a:spLocks noGrp="1"/>
          </p:cNvSpPr>
          <p:nvPr>
            <p:ph idx="1"/>
          </p:nvPr>
        </p:nvSpPr>
        <p:spPr>
          <a:xfrm>
            <a:off x="838200" y="1818591"/>
            <a:ext cx="10515600" cy="4351338"/>
          </a:xfrm>
        </p:spPr>
        <p:txBody>
          <a:bodyPr>
            <a:normAutofit fontScale="92500" lnSpcReduction="10000"/>
          </a:bodyPr>
          <a:lstStyle/>
          <a:p>
            <a:r>
              <a:rPr lang="en-US" dirty="0"/>
              <a:t>Before we answer that question its important as Data Scientists to evaluate:</a:t>
            </a:r>
          </a:p>
          <a:p>
            <a:pPr marL="0" indent="0">
              <a:buNone/>
            </a:pPr>
            <a:endParaRPr lang="en-US" dirty="0"/>
          </a:p>
          <a:p>
            <a:pPr marL="0" indent="0">
              <a:buNone/>
            </a:pPr>
            <a:endParaRPr lang="en-US" dirty="0"/>
          </a:p>
          <a:p>
            <a:r>
              <a:rPr lang="en-US" dirty="0"/>
              <a:t>Broader Context</a:t>
            </a:r>
          </a:p>
          <a:p>
            <a:pPr lvl="1"/>
            <a:r>
              <a:rPr lang="en-US" dirty="0"/>
              <a:t>What is the Historical Relevance of the Titanic?</a:t>
            </a:r>
          </a:p>
          <a:p>
            <a:pPr lvl="1"/>
            <a:r>
              <a:rPr lang="en-US" dirty="0"/>
              <a:t>Even though this may seem like a trivial, unimportant dataset, Senior Data Scientists should think about getting value from all data</a:t>
            </a:r>
          </a:p>
          <a:p>
            <a:r>
              <a:rPr lang="en-US" dirty="0"/>
              <a:t>Root Cause of the Problem</a:t>
            </a:r>
          </a:p>
          <a:p>
            <a:pPr lvl="1"/>
            <a:r>
              <a:rPr lang="en-US" dirty="0"/>
              <a:t>Why did the ship Sink and so many people suffer?</a:t>
            </a:r>
          </a:p>
          <a:p>
            <a:pPr lvl="1"/>
            <a:r>
              <a:rPr lang="en-US" dirty="0"/>
              <a:t>Not the same as the ML problem</a:t>
            </a:r>
          </a:p>
        </p:txBody>
      </p:sp>
    </p:spTree>
    <p:extLst>
      <p:ext uri="{BB962C8B-B14F-4D97-AF65-F5344CB8AC3E}">
        <p14:creationId xmlns:p14="http://schemas.microsoft.com/office/powerpoint/2010/main" val="25254320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3D018B-D86B-4C33-8303-C3B3B5F90B57}"/>
              </a:ext>
            </a:extLst>
          </p:cNvPr>
          <p:cNvSpPr>
            <a:spLocks noGrp="1"/>
          </p:cNvSpPr>
          <p:nvPr>
            <p:ph type="title"/>
          </p:nvPr>
        </p:nvSpPr>
        <p:spPr/>
        <p:txBody>
          <a:bodyPr/>
          <a:lstStyle/>
          <a:p>
            <a:r>
              <a:rPr lang="en-US" dirty="0"/>
              <a:t>Historical Relevance of Titanic</a:t>
            </a:r>
          </a:p>
        </p:txBody>
      </p:sp>
      <p:sp>
        <p:nvSpPr>
          <p:cNvPr id="5" name="Content Placeholder 4">
            <a:extLst>
              <a:ext uri="{FF2B5EF4-FFF2-40B4-BE49-F238E27FC236}">
                <a16:creationId xmlns:a16="http://schemas.microsoft.com/office/drawing/2014/main" id="{89BF0BC0-272A-4615-BBFE-1706666733FD}"/>
              </a:ext>
            </a:extLst>
          </p:cNvPr>
          <p:cNvSpPr>
            <a:spLocks noGrp="1"/>
          </p:cNvSpPr>
          <p:nvPr>
            <p:ph idx="1"/>
          </p:nvPr>
        </p:nvSpPr>
        <p:spPr>
          <a:xfrm>
            <a:off x="294502" y="1529063"/>
            <a:ext cx="10515600" cy="4351338"/>
          </a:xfrm>
        </p:spPr>
        <p:txBody>
          <a:bodyPr/>
          <a:lstStyle/>
          <a:p>
            <a:r>
              <a:rPr lang="en-US" dirty="0"/>
              <a:t>Largest and Most Luxurious Ship of Its Time</a:t>
            </a:r>
          </a:p>
          <a:p>
            <a:r>
              <a:rPr lang="en-US" dirty="0"/>
              <a:t>Part of a broader migration movement to the New World</a:t>
            </a:r>
          </a:p>
          <a:p>
            <a:r>
              <a:rPr lang="en-US" dirty="0"/>
              <a:t>Had Several New  Technologies</a:t>
            </a:r>
          </a:p>
          <a:p>
            <a:pPr lvl="1"/>
            <a:r>
              <a:rPr lang="en-US" dirty="0"/>
              <a:t>Separate Watertight compartments that would enable the boat to float in an event of a water breach</a:t>
            </a:r>
          </a:p>
          <a:p>
            <a:pPr lvl="1"/>
            <a:r>
              <a:rPr lang="en-US" dirty="0"/>
              <a:t>Wireless technology that allowed Morse code messaging over long distances</a:t>
            </a:r>
          </a:p>
          <a:p>
            <a:r>
              <a:rPr lang="en-US" dirty="0"/>
              <a:t>After the fact, its sinking accelerated naval safety regulation</a:t>
            </a:r>
          </a:p>
        </p:txBody>
      </p:sp>
    </p:spTree>
    <p:extLst>
      <p:ext uri="{BB962C8B-B14F-4D97-AF65-F5344CB8AC3E}">
        <p14:creationId xmlns:p14="http://schemas.microsoft.com/office/powerpoint/2010/main" val="8750333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EB53DB-86A8-4518-B97D-497C8CB83C5C}"/>
              </a:ext>
            </a:extLst>
          </p:cNvPr>
          <p:cNvSpPr>
            <a:spLocks noGrp="1"/>
          </p:cNvSpPr>
          <p:nvPr>
            <p:ph idx="1"/>
          </p:nvPr>
        </p:nvSpPr>
        <p:spPr>
          <a:xfrm>
            <a:off x="681699" y="1580519"/>
            <a:ext cx="10515600" cy="4143291"/>
          </a:xfrm>
        </p:spPr>
        <p:txBody>
          <a:bodyPr>
            <a:normAutofit/>
          </a:bodyPr>
          <a:lstStyle/>
          <a:p>
            <a:pPr marL="0" indent="0">
              <a:buNone/>
            </a:pPr>
            <a:endParaRPr lang="en-US" dirty="0"/>
          </a:p>
          <a:p>
            <a:pPr marL="0" indent="0">
              <a:buNone/>
            </a:pPr>
            <a:endParaRPr lang="en-US" dirty="0"/>
          </a:p>
          <a:p>
            <a:pPr marL="0" indent="0">
              <a:buNone/>
            </a:pPr>
            <a:r>
              <a:rPr lang="en-US" dirty="0"/>
              <a:t>Investigations in Britain and America found:</a:t>
            </a:r>
          </a:p>
          <a:p>
            <a:endParaRPr lang="en-US" dirty="0"/>
          </a:p>
          <a:p>
            <a:r>
              <a:rPr lang="en-US" dirty="0"/>
              <a:t>Insufficient number of Lifeboats</a:t>
            </a:r>
          </a:p>
          <a:p>
            <a:r>
              <a:rPr lang="en-US" dirty="0"/>
              <a:t>Speed was Excessive</a:t>
            </a:r>
          </a:p>
          <a:p>
            <a:r>
              <a:rPr lang="en-US" dirty="0"/>
              <a:t>Complacency, ship was thought to be unsinkable</a:t>
            </a:r>
          </a:p>
          <a:p>
            <a:pPr marL="0" indent="0">
              <a:buNone/>
            </a:pPr>
            <a:r>
              <a:rPr lang="en-US" dirty="0"/>
              <a:t> </a:t>
            </a:r>
          </a:p>
        </p:txBody>
      </p:sp>
      <p:sp>
        <p:nvSpPr>
          <p:cNvPr id="8" name="Title 1">
            <a:extLst>
              <a:ext uri="{FF2B5EF4-FFF2-40B4-BE49-F238E27FC236}">
                <a16:creationId xmlns:a16="http://schemas.microsoft.com/office/drawing/2014/main" id="{BF97D0F9-D30A-4EF2-A8BC-C89660306DB5}"/>
              </a:ext>
            </a:extLst>
          </p:cNvPr>
          <p:cNvSpPr>
            <a:spLocks noGrp="1"/>
          </p:cNvSpPr>
          <p:nvPr>
            <p:ph type="title"/>
          </p:nvPr>
        </p:nvSpPr>
        <p:spPr>
          <a:xfrm>
            <a:off x="450639" y="917737"/>
            <a:ext cx="10515600" cy="1325563"/>
          </a:xfrm>
        </p:spPr>
        <p:txBody>
          <a:bodyPr>
            <a:normAutofit fontScale="90000"/>
          </a:bodyPr>
          <a:lstStyle/>
          <a:p>
            <a:pPr algn="ctr"/>
            <a:r>
              <a:rPr lang="en-US" dirty="0"/>
              <a:t>Why did the Titanic Sink?</a:t>
            </a:r>
            <a:br>
              <a:rPr lang="en-US" dirty="0"/>
            </a:br>
            <a:r>
              <a:rPr lang="en-US" dirty="0"/>
              <a:t>(Root Cause Investigation)</a:t>
            </a:r>
            <a:br>
              <a:rPr lang="en-US" dirty="0"/>
            </a:br>
            <a:br>
              <a:rPr lang="en-US" dirty="0"/>
            </a:br>
            <a:endParaRPr lang="en-US" sz="3100" dirty="0">
              <a:latin typeface="+mn-lt"/>
            </a:endParaRPr>
          </a:p>
        </p:txBody>
      </p:sp>
    </p:spTree>
    <p:extLst>
      <p:ext uri="{BB962C8B-B14F-4D97-AF65-F5344CB8AC3E}">
        <p14:creationId xmlns:p14="http://schemas.microsoft.com/office/powerpoint/2010/main" val="27447688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EB53DB-86A8-4518-B97D-497C8CB83C5C}"/>
              </a:ext>
            </a:extLst>
          </p:cNvPr>
          <p:cNvSpPr>
            <a:spLocks noGrp="1"/>
          </p:cNvSpPr>
          <p:nvPr>
            <p:ph idx="1"/>
          </p:nvPr>
        </p:nvSpPr>
        <p:spPr>
          <a:xfrm>
            <a:off x="614841" y="2243300"/>
            <a:ext cx="10515600" cy="4143291"/>
          </a:xfrm>
        </p:spPr>
        <p:txBody>
          <a:bodyPr>
            <a:normAutofit/>
          </a:bodyPr>
          <a:lstStyle/>
          <a:p>
            <a:r>
              <a:rPr lang="en-US" dirty="0"/>
              <a:t>Normalization of Deviance</a:t>
            </a:r>
          </a:p>
          <a:p>
            <a:r>
              <a:rPr lang="en-US" dirty="0"/>
              <a:t>Term created by Sociologist Diane Vaughan, in the 1980s to characterize what happened to Shuttle Challenger</a:t>
            </a:r>
          </a:p>
          <a:p>
            <a:r>
              <a:rPr lang="en-US" dirty="0"/>
              <a:t>Engineers warned O-rings could cause catastrophic malfunction</a:t>
            </a:r>
          </a:p>
          <a:p>
            <a:r>
              <a:rPr lang="en-US" dirty="0"/>
              <a:t>Management culture around safety was relaxed due to urgency to take flight</a:t>
            </a:r>
          </a:p>
        </p:txBody>
      </p:sp>
      <p:sp>
        <p:nvSpPr>
          <p:cNvPr id="8" name="Title 1">
            <a:extLst>
              <a:ext uri="{FF2B5EF4-FFF2-40B4-BE49-F238E27FC236}">
                <a16:creationId xmlns:a16="http://schemas.microsoft.com/office/drawing/2014/main" id="{BF97D0F9-D30A-4EF2-A8BC-C89660306DB5}"/>
              </a:ext>
            </a:extLst>
          </p:cNvPr>
          <p:cNvSpPr>
            <a:spLocks noGrp="1"/>
          </p:cNvSpPr>
          <p:nvPr>
            <p:ph type="title"/>
          </p:nvPr>
        </p:nvSpPr>
        <p:spPr>
          <a:xfrm>
            <a:off x="450639" y="917737"/>
            <a:ext cx="10515600" cy="1325563"/>
          </a:xfrm>
        </p:spPr>
        <p:txBody>
          <a:bodyPr>
            <a:normAutofit fontScale="90000"/>
          </a:bodyPr>
          <a:lstStyle/>
          <a:p>
            <a:pPr algn="ctr"/>
            <a:r>
              <a:rPr lang="en-US" dirty="0"/>
              <a:t>Why did the Titanic Sink?</a:t>
            </a:r>
            <a:br>
              <a:rPr lang="en-US" dirty="0"/>
            </a:br>
            <a:r>
              <a:rPr lang="en-US" dirty="0"/>
              <a:t>(Root Cause Investigation)</a:t>
            </a:r>
            <a:br>
              <a:rPr lang="en-US" dirty="0"/>
            </a:br>
            <a:br>
              <a:rPr lang="en-US" dirty="0"/>
            </a:br>
            <a:endParaRPr lang="en-US" sz="3100" dirty="0">
              <a:latin typeface="+mn-lt"/>
            </a:endParaRPr>
          </a:p>
        </p:txBody>
      </p:sp>
    </p:spTree>
    <p:extLst>
      <p:ext uri="{BB962C8B-B14F-4D97-AF65-F5344CB8AC3E}">
        <p14:creationId xmlns:p14="http://schemas.microsoft.com/office/powerpoint/2010/main" val="15082144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841B2-735F-4AD6-91A4-9D036E74D260}"/>
              </a:ext>
            </a:extLst>
          </p:cNvPr>
          <p:cNvSpPr>
            <a:spLocks noGrp="1"/>
          </p:cNvSpPr>
          <p:nvPr>
            <p:ph type="title"/>
          </p:nvPr>
        </p:nvSpPr>
        <p:spPr/>
        <p:txBody>
          <a:bodyPr/>
          <a:lstStyle/>
          <a:p>
            <a:pPr algn="ctr"/>
            <a:r>
              <a:rPr lang="en-US" dirty="0"/>
              <a:t>Normalization of Deviance</a:t>
            </a:r>
          </a:p>
        </p:txBody>
      </p:sp>
      <p:pic>
        <p:nvPicPr>
          <p:cNvPr id="2050" name="Picture 2" descr="Spiral">
            <a:extLst>
              <a:ext uri="{FF2B5EF4-FFF2-40B4-BE49-F238E27FC236}">
                <a16:creationId xmlns:a16="http://schemas.microsoft.com/office/drawing/2014/main" id="{D6874C57-CFBE-4532-A2FC-EC0707385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1407" y="1782533"/>
            <a:ext cx="6987000" cy="3933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81610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6BC5-3755-43B9-9D9A-A60C266C850D}"/>
              </a:ext>
            </a:extLst>
          </p:cNvPr>
          <p:cNvSpPr>
            <a:spLocks noGrp="1"/>
          </p:cNvSpPr>
          <p:nvPr>
            <p:ph type="title"/>
          </p:nvPr>
        </p:nvSpPr>
        <p:spPr>
          <a:xfrm>
            <a:off x="937054" y="2592636"/>
            <a:ext cx="10515600" cy="1325563"/>
          </a:xfrm>
        </p:spPr>
        <p:txBody>
          <a:bodyPr/>
          <a:lstStyle/>
          <a:p>
            <a:r>
              <a:rPr lang="en-US" dirty="0"/>
              <a:t>How is the Titanic related to Cryptocurrency?</a:t>
            </a:r>
          </a:p>
        </p:txBody>
      </p:sp>
    </p:spTree>
    <p:extLst>
      <p:ext uri="{BB962C8B-B14F-4D97-AF65-F5344CB8AC3E}">
        <p14:creationId xmlns:p14="http://schemas.microsoft.com/office/powerpoint/2010/main" val="3625045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CD8691-DD14-4DF6-A961-9EDD7DAF2F9C}"/>
              </a:ext>
            </a:extLst>
          </p:cNvPr>
          <p:cNvSpPr>
            <a:spLocks noGrp="1"/>
          </p:cNvSpPr>
          <p:nvPr>
            <p:ph type="ctrTitle"/>
          </p:nvPr>
        </p:nvSpPr>
        <p:spPr>
          <a:xfrm>
            <a:off x="1200912" y="786383"/>
            <a:ext cx="9144000" cy="791147"/>
          </a:xfrm>
        </p:spPr>
        <p:txBody>
          <a:bodyPr>
            <a:normAutofit fontScale="90000"/>
          </a:bodyPr>
          <a:lstStyle/>
          <a:p>
            <a:r>
              <a:rPr lang="en-US" dirty="0" err="1"/>
              <a:t>CryptoCurrency</a:t>
            </a:r>
            <a:r>
              <a:rPr lang="en-US" dirty="0"/>
              <a:t> is Currency</a:t>
            </a:r>
          </a:p>
        </p:txBody>
      </p:sp>
      <p:pic>
        <p:nvPicPr>
          <p:cNvPr id="1026" name="Picture 2" descr="71,700+ Bitcoin Illustrations, Royalty-Free Vector Graphics &amp; Clip Art -  iStock | Cryptocurrency, Blockchain, Bitcoin mining">
            <a:extLst>
              <a:ext uri="{FF2B5EF4-FFF2-40B4-BE49-F238E27FC236}">
                <a16:creationId xmlns:a16="http://schemas.microsoft.com/office/drawing/2014/main" id="{0C76821B-7937-4DFB-BB42-1C11D8C19C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6021" y="2972584"/>
            <a:ext cx="985266" cy="9852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5EF6B1A-4FCA-4475-BB5E-30481941AFAD}"/>
              </a:ext>
            </a:extLst>
          </p:cNvPr>
          <p:cNvPicPr>
            <a:picLocks noChangeAspect="1"/>
          </p:cNvPicPr>
          <p:nvPr/>
        </p:nvPicPr>
        <p:blipFill>
          <a:blip r:embed="rId3"/>
          <a:stretch>
            <a:fillRect/>
          </a:stretch>
        </p:blipFill>
        <p:spPr>
          <a:xfrm>
            <a:off x="2436725" y="3142553"/>
            <a:ext cx="703360" cy="645327"/>
          </a:xfrm>
          <a:prstGeom prst="rect">
            <a:avLst/>
          </a:prstGeom>
        </p:spPr>
      </p:pic>
      <p:pic>
        <p:nvPicPr>
          <p:cNvPr id="1028" name="Picture 4" descr="Litecoin LTC icon PNG and SVG Vector Free Download">
            <a:extLst>
              <a:ext uri="{FF2B5EF4-FFF2-40B4-BE49-F238E27FC236}">
                <a16:creationId xmlns:a16="http://schemas.microsoft.com/office/drawing/2014/main" id="{763DE34B-771F-4455-8D86-4B000D66DD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2528" y="3070120"/>
            <a:ext cx="717760" cy="7177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United States dollar - Wikipedia">
            <a:extLst>
              <a:ext uri="{FF2B5EF4-FFF2-40B4-BE49-F238E27FC236}">
                <a16:creationId xmlns:a16="http://schemas.microsoft.com/office/drawing/2014/main" id="{1A3FBD54-AD8A-48FF-9B60-29ACCF0742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6508" y="2972584"/>
            <a:ext cx="2642838" cy="112833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60C0C09-6DBA-4CE2-BFEC-43B73870ECC6}"/>
              </a:ext>
            </a:extLst>
          </p:cNvPr>
          <p:cNvSpPr txBox="1"/>
          <p:nvPr/>
        </p:nvSpPr>
        <p:spPr>
          <a:xfrm>
            <a:off x="5171837" y="2741941"/>
            <a:ext cx="1078516" cy="1446550"/>
          </a:xfrm>
          <a:prstGeom prst="rect">
            <a:avLst/>
          </a:prstGeom>
          <a:noFill/>
        </p:spPr>
        <p:txBody>
          <a:bodyPr wrap="square" rtlCol="0">
            <a:spAutoFit/>
          </a:bodyPr>
          <a:lstStyle/>
          <a:p>
            <a:r>
              <a:rPr lang="en-US" sz="8800" dirty="0"/>
              <a:t> =</a:t>
            </a:r>
          </a:p>
        </p:txBody>
      </p:sp>
    </p:spTree>
    <p:extLst>
      <p:ext uri="{BB962C8B-B14F-4D97-AF65-F5344CB8AC3E}">
        <p14:creationId xmlns:p14="http://schemas.microsoft.com/office/powerpoint/2010/main" val="353996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4323A-51E4-4BFD-A8D2-3CEF4083CEF6}"/>
              </a:ext>
            </a:extLst>
          </p:cNvPr>
          <p:cNvSpPr>
            <a:spLocks noGrp="1"/>
          </p:cNvSpPr>
          <p:nvPr>
            <p:ph type="title"/>
          </p:nvPr>
        </p:nvSpPr>
        <p:spPr/>
        <p:txBody>
          <a:bodyPr/>
          <a:lstStyle/>
          <a:p>
            <a:r>
              <a:rPr lang="en-US" dirty="0"/>
              <a:t>Machine Learning Building Steps</a:t>
            </a:r>
          </a:p>
        </p:txBody>
      </p:sp>
      <p:sp>
        <p:nvSpPr>
          <p:cNvPr id="3" name="Content Placeholder 2">
            <a:extLst>
              <a:ext uri="{FF2B5EF4-FFF2-40B4-BE49-F238E27FC236}">
                <a16:creationId xmlns:a16="http://schemas.microsoft.com/office/drawing/2014/main" id="{8814C898-3B49-47BF-90D1-4E8B1B1454F1}"/>
              </a:ext>
            </a:extLst>
          </p:cNvPr>
          <p:cNvSpPr>
            <a:spLocks noGrp="1"/>
          </p:cNvSpPr>
          <p:nvPr>
            <p:ph idx="1"/>
          </p:nvPr>
        </p:nvSpPr>
        <p:spPr/>
        <p:txBody>
          <a:bodyPr/>
          <a:lstStyle/>
          <a:p>
            <a:r>
              <a:rPr lang="en-US" dirty="0"/>
              <a:t>1) Problem Identification</a:t>
            </a:r>
          </a:p>
          <a:p>
            <a:r>
              <a:rPr lang="en-US" dirty="0"/>
              <a:t>2) Data Collection</a:t>
            </a:r>
          </a:p>
          <a:p>
            <a:r>
              <a:rPr lang="en-US" dirty="0"/>
              <a:t>3) Data Preparation</a:t>
            </a:r>
          </a:p>
          <a:p>
            <a:r>
              <a:rPr lang="en-US" dirty="0"/>
              <a:t>4) Model Selection </a:t>
            </a:r>
          </a:p>
          <a:p>
            <a:r>
              <a:rPr lang="en-US" dirty="0"/>
              <a:t>5) Model Training/ 6)Hyperparameter Tuning</a:t>
            </a:r>
          </a:p>
          <a:p>
            <a:r>
              <a:rPr lang="en-US" dirty="0"/>
              <a:t>7) Model Evaluation</a:t>
            </a:r>
          </a:p>
          <a:p>
            <a:r>
              <a:rPr lang="en-US" dirty="0"/>
              <a:t>Repeating Steps 5-7</a:t>
            </a:r>
          </a:p>
          <a:p>
            <a:pPr marL="0" indent="0">
              <a:buNone/>
            </a:pPr>
            <a:endParaRPr lang="en-US" dirty="0"/>
          </a:p>
          <a:p>
            <a:endParaRPr lang="en-US" dirty="0"/>
          </a:p>
        </p:txBody>
      </p:sp>
    </p:spTree>
    <p:extLst>
      <p:ext uri="{BB962C8B-B14F-4D97-AF65-F5344CB8AC3E}">
        <p14:creationId xmlns:p14="http://schemas.microsoft.com/office/powerpoint/2010/main" val="35925761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4" descr="United States dollar - Wikipedia">
            <a:extLst>
              <a:ext uri="{FF2B5EF4-FFF2-40B4-BE49-F238E27FC236}">
                <a16:creationId xmlns:a16="http://schemas.microsoft.com/office/drawing/2014/main" id="{5C7FF166-3044-4EF7-AA47-B9BB5187E5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3089" y="2972584"/>
            <a:ext cx="3326257" cy="142010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B4BA112-D3E3-44B8-88A7-7490D070CC64}"/>
              </a:ext>
            </a:extLst>
          </p:cNvPr>
          <p:cNvSpPr/>
          <p:nvPr/>
        </p:nvSpPr>
        <p:spPr>
          <a:xfrm>
            <a:off x="1181878" y="837034"/>
            <a:ext cx="7505327" cy="1077218"/>
          </a:xfrm>
          <a:prstGeom prst="rect">
            <a:avLst/>
          </a:prstGeom>
        </p:spPr>
        <p:txBody>
          <a:bodyPr wrap="square">
            <a:spAutoFit/>
          </a:bodyPr>
          <a:lstStyle/>
          <a:p>
            <a:pPr algn="ctr"/>
            <a:r>
              <a:rPr lang="en-US" sz="3200" dirty="0"/>
              <a:t>How is the Titanic related to Cryptocurrency?</a:t>
            </a:r>
          </a:p>
        </p:txBody>
      </p:sp>
    </p:spTree>
    <p:extLst>
      <p:ext uri="{BB962C8B-B14F-4D97-AF65-F5344CB8AC3E}">
        <p14:creationId xmlns:p14="http://schemas.microsoft.com/office/powerpoint/2010/main" val="296017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E812-081E-493A-BE0A-1750BBCB66E2}"/>
              </a:ext>
            </a:extLst>
          </p:cNvPr>
          <p:cNvSpPr>
            <a:spLocks noGrp="1"/>
          </p:cNvSpPr>
          <p:nvPr>
            <p:ph type="ctrTitle"/>
          </p:nvPr>
        </p:nvSpPr>
        <p:spPr>
          <a:xfrm>
            <a:off x="1524000" y="2602821"/>
            <a:ext cx="9144000" cy="2387600"/>
          </a:xfrm>
        </p:spPr>
        <p:txBody>
          <a:bodyPr>
            <a:normAutofit fontScale="90000"/>
          </a:bodyPr>
          <a:lstStyle/>
          <a:p>
            <a:r>
              <a:rPr lang="en-US" dirty="0"/>
              <a:t>Cryptocurrency is the futuristic form of currency.</a:t>
            </a:r>
            <a:br>
              <a:rPr lang="en-US" dirty="0"/>
            </a:br>
            <a:br>
              <a:rPr lang="en-US" dirty="0"/>
            </a:br>
            <a:r>
              <a:rPr lang="en-US" dirty="0"/>
              <a:t>Let’s look at currency over history</a:t>
            </a:r>
          </a:p>
        </p:txBody>
      </p:sp>
    </p:spTree>
    <p:extLst>
      <p:ext uri="{BB962C8B-B14F-4D97-AF65-F5344CB8AC3E}">
        <p14:creationId xmlns:p14="http://schemas.microsoft.com/office/powerpoint/2010/main" val="27484160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10" descr="Spade money - Wikipedia">
            <a:extLst>
              <a:ext uri="{FF2B5EF4-FFF2-40B4-BE49-F238E27FC236}">
                <a16:creationId xmlns:a16="http://schemas.microsoft.com/office/drawing/2014/main" id="{9ADBBE6A-0638-43E2-A34F-E1A11C2BDA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8989" y="2318853"/>
            <a:ext cx="1531736" cy="265640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E2AB38D-755A-4F5E-9CD3-8877C35ECB02}"/>
              </a:ext>
            </a:extLst>
          </p:cNvPr>
          <p:cNvSpPr/>
          <p:nvPr/>
        </p:nvSpPr>
        <p:spPr>
          <a:xfrm>
            <a:off x="1399592" y="793491"/>
            <a:ext cx="6139543" cy="584775"/>
          </a:xfrm>
          <a:prstGeom prst="rect">
            <a:avLst/>
          </a:prstGeom>
        </p:spPr>
        <p:txBody>
          <a:bodyPr wrap="square">
            <a:spAutoFit/>
          </a:bodyPr>
          <a:lstStyle/>
          <a:p>
            <a:pPr algn="ctr"/>
            <a:r>
              <a:rPr lang="en-US" sz="3200" dirty="0"/>
              <a:t>Zhou Spade Currency in 600 BC</a:t>
            </a:r>
          </a:p>
        </p:txBody>
      </p:sp>
    </p:spTree>
    <p:extLst>
      <p:ext uri="{BB962C8B-B14F-4D97-AF65-F5344CB8AC3E}">
        <p14:creationId xmlns:p14="http://schemas.microsoft.com/office/powerpoint/2010/main" val="11935465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2" descr="https://www.worldhistory.org/uploads/images/6770.jpg?v=1647881463">
            <a:extLst>
              <a:ext uri="{FF2B5EF4-FFF2-40B4-BE49-F238E27FC236}">
                <a16:creationId xmlns:a16="http://schemas.microsoft.com/office/drawing/2014/main" id="{58CB4AA7-38B3-44D6-AC77-2C4DBC8D6F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4364" y="2741941"/>
            <a:ext cx="3969507" cy="160368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4FEB387A-D570-4FAA-8740-2AD812999E43}"/>
              </a:ext>
            </a:extLst>
          </p:cNvPr>
          <p:cNvSpPr/>
          <p:nvPr/>
        </p:nvSpPr>
        <p:spPr>
          <a:xfrm>
            <a:off x="1965650" y="812154"/>
            <a:ext cx="5898350" cy="523220"/>
          </a:xfrm>
          <a:prstGeom prst="rect">
            <a:avLst/>
          </a:prstGeom>
        </p:spPr>
        <p:txBody>
          <a:bodyPr wrap="square">
            <a:spAutoFit/>
          </a:bodyPr>
          <a:lstStyle/>
          <a:p>
            <a:pPr algn="ctr"/>
            <a:r>
              <a:rPr lang="en-US" sz="2800" dirty="0"/>
              <a:t>Lydian Gold Coins in 600 BC</a:t>
            </a:r>
          </a:p>
        </p:txBody>
      </p:sp>
    </p:spTree>
    <p:extLst>
      <p:ext uri="{BB962C8B-B14F-4D97-AF65-F5344CB8AC3E}">
        <p14:creationId xmlns:p14="http://schemas.microsoft.com/office/powerpoint/2010/main" val="17548767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10" name="Picture 8" descr="The Fascinating Story of Yap Island's Rai Stones: How Stone Coins Shaped a  Society | by Carla Alexa Nunes | Medium">
            <a:extLst>
              <a:ext uri="{FF2B5EF4-FFF2-40B4-BE49-F238E27FC236}">
                <a16:creationId xmlns:a16="http://schemas.microsoft.com/office/drawing/2014/main" id="{6F89E7BD-5344-4884-BA0A-1FB4E0F27E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1230" y="2537597"/>
            <a:ext cx="3152494" cy="21010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FE8733-8A99-4433-8A72-D16ABCA7E3A2}"/>
              </a:ext>
            </a:extLst>
          </p:cNvPr>
          <p:cNvSpPr/>
          <p:nvPr/>
        </p:nvSpPr>
        <p:spPr>
          <a:xfrm>
            <a:off x="1965650" y="812154"/>
            <a:ext cx="5898350" cy="523220"/>
          </a:xfrm>
          <a:prstGeom prst="rect">
            <a:avLst/>
          </a:prstGeom>
        </p:spPr>
        <p:txBody>
          <a:bodyPr wrap="square">
            <a:spAutoFit/>
          </a:bodyPr>
          <a:lstStyle/>
          <a:p>
            <a:pPr algn="ctr"/>
            <a:r>
              <a:rPr lang="en-US" sz="2800" dirty="0"/>
              <a:t>Micronesian Rai Stones from 1000 Ad</a:t>
            </a:r>
          </a:p>
        </p:txBody>
      </p:sp>
    </p:spTree>
    <p:extLst>
      <p:ext uri="{BB962C8B-B14F-4D97-AF65-F5344CB8AC3E}">
        <p14:creationId xmlns:p14="http://schemas.microsoft.com/office/powerpoint/2010/main" val="37337074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1026" name="Picture 2" descr="https://www.coinworld.com/images/default-source/news/aia-lot-1616_merged.jpg?sfvrsn=7128b0b1_0">
            <a:extLst>
              <a:ext uri="{FF2B5EF4-FFF2-40B4-BE49-F238E27FC236}">
                <a16:creationId xmlns:a16="http://schemas.microsoft.com/office/drawing/2014/main" id="{74C36E25-9F97-4EC2-ADF3-B34F91B0BA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9867" y="2023188"/>
            <a:ext cx="4498598" cy="281162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FCFE6A6-5627-4657-8753-AD2D98167ABF}"/>
              </a:ext>
            </a:extLst>
          </p:cNvPr>
          <p:cNvSpPr/>
          <p:nvPr/>
        </p:nvSpPr>
        <p:spPr>
          <a:xfrm>
            <a:off x="1965650" y="812154"/>
            <a:ext cx="5898350" cy="954107"/>
          </a:xfrm>
          <a:prstGeom prst="rect">
            <a:avLst/>
          </a:prstGeom>
        </p:spPr>
        <p:txBody>
          <a:bodyPr wrap="square">
            <a:spAutoFit/>
          </a:bodyPr>
          <a:lstStyle/>
          <a:p>
            <a:pPr algn="ctr"/>
            <a:r>
              <a:rPr lang="en-US" sz="2800" dirty="0"/>
              <a:t>1 </a:t>
            </a:r>
            <a:r>
              <a:rPr lang="en-US" sz="2800" dirty="0" err="1"/>
              <a:t>Kuan</a:t>
            </a:r>
            <a:r>
              <a:rPr lang="en-US" sz="2800" dirty="0"/>
              <a:t> Note Currency from 14</a:t>
            </a:r>
            <a:r>
              <a:rPr lang="en-US" sz="2800" baseline="30000" dirty="0"/>
              <a:t>th</a:t>
            </a:r>
            <a:r>
              <a:rPr lang="en-US" sz="2800" dirty="0"/>
              <a:t> Century AD Ming Dynasty</a:t>
            </a:r>
          </a:p>
        </p:txBody>
      </p:sp>
    </p:spTree>
    <p:extLst>
      <p:ext uri="{BB962C8B-B14F-4D97-AF65-F5344CB8AC3E}">
        <p14:creationId xmlns:p14="http://schemas.microsoft.com/office/powerpoint/2010/main" val="4506065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443" y="2668279"/>
            <a:ext cx="4425696" cy="1521442"/>
          </a:xfrm>
          <a:prstGeom prst="rect">
            <a:avLst/>
          </a:prstGeom>
        </p:spPr>
      </p:pic>
      <p:pic>
        <p:nvPicPr>
          <p:cNvPr id="4" name="Picture 2" descr="https://upload.wikimedia.org/wikipedia/commons/1/1f/One_dollar_1928.jpg">
            <a:extLst>
              <a:ext uri="{FF2B5EF4-FFF2-40B4-BE49-F238E27FC236}">
                <a16:creationId xmlns:a16="http://schemas.microsoft.com/office/drawing/2014/main" id="{30F34ABD-D22D-4B9C-B8F3-1CC88A0738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80838" y="2544500"/>
            <a:ext cx="4313407" cy="192326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57FF316-3415-4063-82B3-EA7F235B9C6B}"/>
              </a:ext>
            </a:extLst>
          </p:cNvPr>
          <p:cNvSpPr/>
          <p:nvPr/>
        </p:nvSpPr>
        <p:spPr>
          <a:xfrm>
            <a:off x="640703" y="1216479"/>
            <a:ext cx="7408505" cy="523220"/>
          </a:xfrm>
          <a:prstGeom prst="rect">
            <a:avLst/>
          </a:prstGeom>
        </p:spPr>
        <p:txBody>
          <a:bodyPr wrap="square">
            <a:spAutoFit/>
          </a:bodyPr>
          <a:lstStyle/>
          <a:p>
            <a:pPr algn="ctr"/>
            <a:r>
              <a:rPr lang="en-US" sz="2800" dirty="0"/>
              <a:t>The Dollar when it was backed by Gold</a:t>
            </a:r>
          </a:p>
        </p:txBody>
      </p:sp>
    </p:spTree>
    <p:extLst>
      <p:ext uri="{BB962C8B-B14F-4D97-AF65-F5344CB8AC3E}">
        <p14:creationId xmlns:p14="http://schemas.microsoft.com/office/powerpoint/2010/main" val="32150347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ABD0407-DD14-4DF9-AE4A-888758C79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894" y="2272329"/>
            <a:ext cx="5573890" cy="1916162"/>
          </a:xfrm>
          <a:prstGeom prst="rect">
            <a:avLst/>
          </a:prstGeom>
        </p:spPr>
      </p:pic>
      <p:pic>
        <p:nvPicPr>
          <p:cNvPr id="5" name="Picture 4">
            <a:extLst>
              <a:ext uri="{FF2B5EF4-FFF2-40B4-BE49-F238E27FC236}">
                <a16:creationId xmlns:a16="http://schemas.microsoft.com/office/drawing/2014/main" id="{32D2F069-ED19-4AFF-8906-EC9B2D957F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248495"/>
            <a:ext cx="5887027" cy="1963830"/>
          </a:xfrm>
          <a:prstGeom prst="rect">
            <a:avLst/>
          </a:prstGeom>
        </p:spPr>
      </p:pic>
      <p:sp>
        <p:nvSpPr>
          <p:cNvPr id="2" name="Rectangle 1">
            <a:extLst>
              <a:ext uri="{FF2B5EF4-FFF2-40B4-BE49-F238E27FC236}">
                <a16:creationId xmlns:a16="http://schemas.microsoft.com/office/drawing/2014/main" id="{E8CF7D2E-768C-47AC-BDC7-C5E301E9E4D2}"/>
              </a:ext>
            </a:extLst>
          </p:cNvPr>
          <p:cNvSpPr/>
          <p:nvPr/>
        </p:nvSpPr>
        <p:spPr>
          <a:xfrm>
            <a:off x="1094792" y="669085"/>
            <a:ext cx="6111960" cy="584775"/>
          </a:xfrm>
          <a:prstGeom prst="rect">
            <a:avLst/>
          </a:prstGeom>
        </p:spPr>
        <p:txBody>
          <a:bodyPr wrap="square">
            <a:spAutoFit/>
          </a:bodyPr>
          <a:lstStyle/>
          <a:p>
            <a:pPr algn="ctr"/>
            <a:r>
              <a:rPr lang="en-US" sz="3200" dirty="0"/>
              <a:t>Currency Today</a:t>
            </a:r>
          </a:p>
        </p:txBody>
      </p:sp>
    </p:spTree>
    <p:extLst>
      <p:ext uri="{BB962C8B-B14F-4D97-AF65-F5344CB8AC3E}">
        <p14:creationId xmlns:p14="http://schemas.microsoft.com/office/powerpoint/2010/main" val="32936774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D2F069-ED19-4AFF-8906-EC9B2D957F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250" y="1866040"/>
            <a:ext cx="11505500" cy="3838074"/>
          </a:xfrm>
          <a:prstGeom prst="rect">
            <a:avLst/>
          </a:prstGeom>
        </p:spPr>
      </p:pic>
      <p:sp>
        <p:nvSpPr>
          <p:cNvPr id="3" name="Title 2">
            <a:extLst>
              <a:ext uri="{FF2B5EF4-FFF2-40B4-BE49-F238E27FC236}">
                <a16:creationId xmlns:a16="http://schemas.microsoft.com/office/drawing/2014/main" id="{506665C1-F949-4596-91ED-67120A4BA0B5}"/>
              </a:ext>
            </a:extLst>
          </p:cNvPr>
          <p:cNvSpPr>
            <a:spLocks noGrp="1"/>
          </p:cNvSpPr>
          <p:nvPr>
            <p:ph type="title"/>
          </p:nvPr>
        </p:nvSpPr>
        <p:spPr/>
        <p:txBody>
          <a:bodyPr/>
          <a:lstStyle/>
          <a:p>
            <a:pPr algn="ctr"/>
            <a:r>
              <a:rPr lang="en-US" dirty="0"/>
              <a:t>Is this a Glacier or Currency Today?</a:t>
            </a:r>
          </a:p>
        </p:txBody>
      </p:sp>
      <p:sp>
        <p:nvSpPr>
          <p:cNvPr id="2" name="TextBox 1">
            <a:extLst>
              <a:ext uri="{FF2B5EF4-FFF2-40B4-BE49-F238E27FC236}">
                <a16:creationId xmlns:a16="http://schemas.microsoft.com/office/drawing/2014/main" id="{2650EE19-EAB9-4891-8D74-9B7DD089DCAB}"/>
              </a:ext>
            </a:extLst>
          </p:cNvPr>
          <p:cNvSpPr txBox="1"/>
          <p:nvPr/>
        </p:nvSpPr>
        <p:spPr>
          <a:xfrm>
            <a:off x="2699657" y="6071119"/>
            <a:ext cx="5781869" cy="369332"/>
          </a:xfrm>
          <a:prstGeom prst="rect">
            <a:avLst/>
          </a:prstGeom>
          <a:noFill/>
        </p:spPr>
        <p:txBody>
          <a:bodyPr wrap="square" rtlCol="0">
            <a:spAutoFit/>
          </a:bodyPr>
          <a:lstStyle/>
          <a:p>
            <a:r>
              <a:rPr lang="en-US" dirty="0"/>
              <a:t>https://fred.stlouisfed.org/series/M1SL</a:t>
            </a:r>
          </a:p>
        </p:txBody>
      </p:sp>
    </p:spTree>
    <p:extLst>
      <p:ext uri="{BB962C8B-B14F-4D97-AF65-F5344CB8AC3E}">
        <p14:creationId xmlns:p14="http://schemas.microsoft.com/office/powerpoint/2010/main" val="30935990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CD8691-DD14-4DF6-A961-9EDD7DAF2F9C}"/>
              </a:ext>
            </a:extLst>
          </p:cNvPr>
          <p:cNvSpPr>
            <a:spLocks noGrp="1"/>
          </p:cNvSpPr>
          <p:nvPr>
            <p:ph type="ctrTitle"/>
          </p:nvPr>
        </p:nvSpPr>
        <p:spPr>
          <a:xfrm>
            <a:off x="2583849" y="1692242"/>
            <a:ext cx="9144000" cy="791147"/>
          </a:xfrm>
        </p:spPr>
        <p:txBody>
          <a:bodyPr>
            <a:normAutofit fontScale="90000"/>
          </a:bodyPr>
          <a:lstStyle/>
          <a:p>
            <a:r>
              <a:rPr lang="en-US" dirty="0"/>
              <a:t>Just who or what is Fred M1?  And why is there such a sharp increase?</a:t>
            </a:r>
          </a:p>
        </p:txBody>
      </p:sp>
      <p:sp>
        <p:nvSpPr>
          <p:cNvPr id="7" name="TextBox 6">
            <a:extLst>
              <a:ext uri="{FF2B5EF4-FFF2-40B4-BE49-F238E27FC236}">
                <a16:creationId xmlns:a16="http://schemas.microsoft.com/office/drawing/2014/main" id="{560C0C09-6DBA-4CE2-BFEC-43B73870ECC6}"/>
              </a:ext>
            </a:extLst>
          </p:cNvPr>
          <p:cNvSpPr txBox="1"/>
          <p:nvPr/>
        </p:nvSpPr>
        <p:spPr>
          <a:xfrm>
            <a:off x="5233654" y="2242782"/>
            <a:ext cx="1078516" cy="1446550"/>
          </a:xfrm>
          <a:prstGeom prst="rect">
            <a:avLst/>
          </a:prstGeom>
          <a:noFill/>
        </p:spPr>
        <p:txBody>
          <a:bodyPr wrap="square" rtlCol="0">
            <a:spAutoFit/>
          </a:bodyPr>
          <a:lstStyle/>
          <a:p>
            <a:r>
              <a:rPr lang="en-US" sz="8800" dirty="0"/>
              <a:t> </a:t>
            </a:r>
          </a:p>
        </p:txBody>
      </p:sp>
      <p:pic>
        <p:nvPicPr>
          <p:cNvPr id="8" name="Picture 7">
            <a:extLst>
              <a:ext uri="{FF2B5EF4-FFF2-40B4-BE49-F238E27FC236}">
                <a16:creationId xmlns:a16="http://schemas.microsoft.com/office/drawing/2014/main" id="{16C75AA6-081A-4718-B7BE-6C87365D35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909" y="2571741"/>
            <a:ext cx="11332940" cy="3780510"/>
          </a:xfrm>
          <a:prstGeom prst="rect">
            <a:avLst/>
          </a:prstGeom>
        </p:spPr>
      </p:pic>
      <p:sp>
        <p:nvSpPr>
          <p:cNvPr id="16" name="TextBox 15">
            <a:extLst>
              <a:ext uri="{FF2B5EF4-FFF2-40B4-BE49-F238E27FC236}">
                <a16:creationId xmlns:a16="http://schemas.microsoft.com/office/drawing/2014/main" id="{A05AEB2D-6151-42DB-B895-6F6CC032D69D}"/>
              </a:ext>
            </a:extLst>
          </p:cNvPr>
          <p:cNvSpPr txBox="1"/>
          <p:nvPr/>
        </p:nvSpPr>
        <p:spPr>
          <a:xfrm>
            <a:off x="5281163" y="1692242"/>
            <a:ext cx="1078516" cy="1446550"/>
          </a:xfrm>
          <a:prstGeom prst="rect">
            <a:avLst/>
          </a:prstGeom>
          <a:noFill/>
        </p:spPr>
        <p:txBody>
          <a:bodyPr wrap="square" rtlCol="0">
            <a:spAutoFit/>
          </a:bodyPr>
          <a:lstStyle/>
          <a:p>
            <a:r>
              <a:rPr lang="en-US" sz="8800" dirty="0"/>
              <a:t> </a:t>
            </a:r>
          </a:p>
        </p:txBody>
      </p:sp>
    </p:spTree>
    <p:extLst>
      <p:ext uri="{BB962C8B-B14F-4D97-AF65-F5344CB8AC3E}">
        <p14:creationId xmlns:p14="http://schemas.microsoft.com/office/powerpoint/2010/main" val="568767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7CB3-53E2-4D8E-AA1D-05A4CBC45B20}"/>
              </a:ext>
            </a:extLst>
          </p:cNvPr>
          <p:cNvSpPr>
            <a:spLocks noGrp="1"/>
          </p:cNvSpPr>
          <p:nvPr>
            <p:ph type="title"/>
          </p:nvPr>
        </p:nvSpPr>
        <p:spPr/>
        <p:txBody>
          <a:bodyPr/>
          <a:lstStyle/>
          <a:p>
            <a:r>
              <a:rPr lang="en-US" dirty="0"/>
              <a:t>Problem Identification</a:t>
            </a:r>
          </a:p>
        </p:txBody>
      </p:sp>
      <p:sp>
        <p:nvSpPr>
          <p:cNvPr id="3" name="Content Placeholder 2">
            <a:extLst>
              <a:ext uri="{FF2B5EF4-FFF2-40B4-BE49-F238E27FC236}">
                <a16:creationId xmlns:a16="http://schemas.microsoft.com/office/drawing/2014/main" id="{013E979D-AEBF-4D39-A578-84E794DB9AC2}"/>
              </a:ext>
            </a:extLst>
          </p:cNvPr>
          <p:cNvSpPr>
            <a:spLocks noGrp="1"/>
          </p:cNvSpPr>
          <p:nvPr>
            <p:ph idx="1"/>
          </p:nvPr>
        </p:nvSpPr>
        <p:spPr/>
        <p:txBody>
          <a:bodyPr>
            <a:normAutofit fontScale="85000" lnSpcReduction="20000"/>
          </a:bodyPr>
          <a:lstStyle/>
          <a:p>
            <a:pPr marL="0" indent="0">
              <a:buNone/>
            </a:pPr>
            <a:br>
              <a:rPr lang="en-US" dirty="0"/>
            </a:br>
            <a:r>
              <a:rPr lang="en-US" dirty="0"/>
              <a:t>Our First step, which is already done for us is to understand or define the problem</a:t>
            </a:r>
          </a:p>
          <a:p>
            <a:r>
              <a:rPr lang="en-US" dirty="0"/>
              <a:t>In this case, the problem has been defined back in 2012, as the dataset was used in a Kaggle competition. </a:t>
            </a:r>
          </a:p>
          <a:p>
            <a:r>
              <a:rPr lang="en-US" dirty="0"/>
              <a:t>Problem Definition: Predicting Life or Death in the RMS Titanic</a:t>
            </a:r>
          </a:p>
          <a:p>
            <a:r>
              <a:rPr lang="en-US" dirty="0"/>
              <a:t>The Titanic was a luxury British steamship that sank on its maiden voyage after hitting an iceberg on April 1912. The ship had lifeboats, but not enough for everyone.</a:t>
            </a:r>
          </a:p>
          <a:p>
            <a:r>
              <a:rPr lang="en-US" dirty="0"/>
              <a:t>Among the 2240 total passengers 1517 perished. And although there was some element of luck in getting on a lifeboat, some groups were more likely to get on a lifeboat than others.</a:t>
            </a:r>
          </a:p>
          <a:p>
            <a:r>
              <a:rPr lang="en-US" dirty="0"/>
              <a:t>In this notebook we will try to create a model that determines whether or not someone was likely to survive using passenger data (</a:t>
            </a:r>
            <a:r>
              <a:rPr lang="en-US" dirty="0" err="1"/>
              <a:t>ie</a:t>
            </a:r>
            <a:r>
              <a:rPr lang="en-US" dirty="0"/>
              <a:t> name, age, gender, socio-economic class, </a:t>
            </a:r>
            <a:r>
              <a:rPr lang="en-US" dirty="0" err="1"/>
              <a:t>etc</a:t>
            </a:r>
            <a:r>
              <a:rPr lang="en-US" dirty="0"/>
              <a:t>) collected prior to embarking.</a:t>
            </a:r>
          </a:p>
          <a:p>
            <a:endParaRPr lang="en-US" dirty="0"/>
          </a:p>
          <a:p>
            <a:endParaRPr lang="en-US" dirty="0"/>
          </a:p>
        </p:txBody>
      </p:sp>
    </p:spTree>
    <p:extLst>
      <p:ext uri="{BB962C8B-B14F-4D97-AF65-F5344CB8AC3E}">
        <p14:creationId xmlns:p14="http://schemas.microsoft.com/office/powerpoint/2010/main" val="26683634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1307-6D88-4B39-B492-54A1D2BD7792}"/>
              </a:ext>
            </a:extLst>
          </p:cNvPr>
          <p:cNvSpPr>
            <a:spLocks noGrp="1"/>
          </p:cNvSpPr>
          <p:nvPr>
            <p:ph type="title"/>
          </p:nvPr>
        </p:nvSpPr>
        <p:spPr>
          <a:xfrm>
            <a:off x="744894" y="2212586"/>
            <a:ext cx="10515600" cy="1325563"/>
          </a:xfrm>
        </p:spPr>
        <p:txBody>
          <a:bodyPr>
            <a:normAutofit fontScale="90000"/>
          </a:bodyPr>
          <a:lstStyle/>
          <a:p>
            <a:r>
              <a:rPr lang="en-US" dirty="0"/>
              <a:t>FRED:  Federal Reserve Economic Data</a:t>
            </a:r>
            <a:br>
              <a:rPr lang="en-US" dirty="0"/>
            </a:br>
            <a:br>
              <a:rPr lang="en-US" dirty="0"/>
            </a:br>
            <a:r>
              <a:rPr lang="en-US" dirty="0"/>
              <a:t>What is M1?</a:t>
            </a:r>
            <a:br>
              <a:rPr lang="en-US" dirty="0"/>
            </a:br>
            <a:r>
              <a:rPr lang="en-US" dirty="0"/>
              <a:t>Why is there such a sharp increase?</a:t>
            </a:r>
            <a:br>
              <a:rPr lang="en-US" dirty="0"/>
            </a:br>
            <a:br>
              <a:rPr lang="en-US" dirty="0"/>
            </a:br>
            <a:r>
              <a:rPr lang="en-US" dirty="0"/>
              <a:t>Let’s ask </a:t>
            </a:r>
            <a:r>
              <a:rPr lang="en-US" dirty="0" err="1"/>
              <a:t>ChatGPT</a:t>
            </a:r>
            <a:r>
              <a:rPr lang="en-US" dirty="0"/>
              <a:t>!</a:t>
            </a:r>
          </a:p>
        </p:txBody>
      </p:sp>
      <p:pic>
        <p:nvPicPr>
          <p:cNvPr id="1025" name="Picture 1" descr="User">
            <a:extLst>
              <a:ext uri="{FF2B5EF4-FFF2-40B4-BE49-F238E27FC236}">
                <a16:creationId xmlns:a16="http://schemas.microsoft.com/office/drawing/2014/main" id="{F490D864-23B6-4232-93D4-679633841A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6836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23AE96-C4CD-4D84-A161-5E31BF6A0FE8}"/>
              </a:ext>
            </a:extLst>
          </p:cNvPr>
          <p:cNvPicPr>
            <a:picLocks noChangeAspect="1"/>
          </p:cNvPicPr>
          <p:nvPr/>
        </p:nvPicPr>
        <p:blipFill>
          <a:blip r:embed="rId2"/>
          <a:stretch>
            <a:fillRect/>
          </a:stretch>
        </p:blipFill>
        <p:spPr>
          <a:xfrm>
            <a:off x="2561351" y="520182"/>
            <a:ext cx="6203142" cy="5929604"/>
          </a:xfrm>
          <a:prstGeom prst="rect">
            <a:avLst/>
          </a:prstGeom>
        </p:spPr>
      </p:pic>
    </p:spTree>
    <p:extLst>
      <p:ext uri="{BB962C8B-B14F-4D97-AF65-F5344CB8AC3E}">
        <p14:creationId xmlns:p14="http://schemas.microsoft.com/office/powerpoint/2010/main" val="24066016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3CA460-E522-4837-8D41-5F9E4F8DC89A}"/>
              </a:ext>
            </a:extLst>
          </p:cNvPr>
          <p:cNvPicPr>
            <a:picLocks noChangeAspect="1"/>
          </p:cNvPicPr>
          <p:nvPr/>
        </p:nvPicPr>
        <p:blipFill>
          <a:blip r:embed="rId2"/>
          <a:stretch>
            <a:fillRect/>
          </a:stretch>
        </p:blipFill>
        <p:spPr>
          <a:xfrm>
            <a:off x="3475929" y="0"/>
            <a:ext cx="5240142" cy="6858000"/>
          </a:xfrm>
          <a:prstGeom prst="rect">
            <a:avLst/>
          </a:prstGeom>
        </p:spPr>
      </p:pic>
    </p:spTree>
    <p:extLst>
      <p:ext uri="{BB962C8B-B14F-4D97-AF65-F5344CB8AC3E}">
        <p14:creationId xmlns:p14="http://schemas.microsoft.com/office/powerpoint/2010/main" val="30254306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056664-94B2-4C72-929B-8CA698DCAD0F}"/>
              </a:ext>
            </a:extLst>
          </p:cNvPr>
          <p:cNvPicPr>
            <a:picLocks noChangeAspect="1"/>
          </p:cNvPicPr>
          <p:nvPr/>
        </p:nvPicPr>
        <p:blipFill>
          <a:blip r:embed="rId2"/>
          <a:stretch>
            <a:fillRect/>
          </a:stretch>
        </p:blipFill>
        <p:spPr>
          <a:xfrm>
            <a:off x="3779167" y="1252829"/>
            <a:ext cx="4633666" cy="3207398"/>
          </a:xfrm>
          <a:prstGeom prst="rect">
            <a:avLst/>
          </a:prstGeom>
        </p:spPr>
      </p:pic>
    </p:spTree>
    <p:extLst>
      <p:ext uri="{BB962C8B-B14F-4D97-AF65-F5344CB8AC3E}">
        <p14:creationId xmlns:p14="http://schemas.microsoft.com/office/powerpoint/2010/main" val="16414911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F27F2-58B8-4B8E-BA02-AA2B38A7C0EC}"/>
              </a:ext>
            </a:extLst>
          </p:cNvPr>
          <p:cNvSpPr>
            <a:spLocks noGrp="1"/>
          </p:cNvSpPr>
          <p:nvPr>
            <p:ph type="title"/>
          </p:nvPr>
        </p:nvSpPr>
        <p:spPr/>
        <p:txBody>
          <a:bodyPr/>
          <a:lstStyle/>
          <a:p>
            <a:r>
              <a:rPr lang="en-US" dirty="0"/>
              <a:t>Statement from Federal Reserve:</a:t>
            </a:r>
          </a:p>
        </p:txBody>
      </p:sp>
      <p:sp>
        <p:nvSpPr>
          <p:cNvPr id="3" name="Content Placeholder 2">
            <a:extLst>
              <a:ext uri="{FF2B5EF4-FFF2-40B4-BE49-F238E27FC236}">
                <a16:creationId xmlns:a16="http://schemas.microsoft.com/office/drawing/2014/main" id="{59D03135-F671-4983-AFBB-17FCC35610CC}"/>
              </a:ext>
            </a:extLst>
          </p:cNvPr>
          <p:cNvSpPr>
            <a:spLocks noGrp="1"/>
          </p:cNvSpPr>
          <p:nvPr>
            <p:ph idx="1"/>
          </p:nvPr>
        </p:nvSpPr>
        <p:spPr/>
        <p:txBody>
          <a:bodyPr>
            <a:normAutofit/>
          </a:bodyPr>
          <a:lstStyle/>
          <a:p>
            <a:r>
              <a:rPr lang="en-US" dirty="0"/>
              <a:t>In late February and early March of 2020, the Fed cut its policy interest rate dramatically to help ease credit conditions during the COVID-19 crisis. The resulting acceleration in the supply of M1 can be understood largely as banks accommodating an increase in people’s demand for money. </a:t>
            </a:r>
            <a:br>
              <a:rPr lang="en-US" dirty="0"/>
            </a:br>
            <a:br>
              <a:rPr lang="en-US" dirty="0"/>
            </a:br>
            <a:br>
              <a:rPr lang="en-US" dirty="0"/>
            </a:br>
            <a:br>
              <a:rPr lang="en-US" dirty="0"/>
            </a:br>
            <a:r>
              <a:rPr lang="en-US" dirty="0"/>
              <a:t>https://fredblog.stlouisfed.org/2021/01/whats-behind-the-recent-surge-in-the-m1-money-supply/</a:t>
            </a:r>
          </a:p>
        </p:txBody>
      </p:sp>
    </p:spTree>
    <p:extLst>
      <p:ext uri="{BB962C8B-B14F-4D97-AF65-F5344CB8AC3E}">
        <p14:creationId xmlns:p14="http://schemas.microsoft.com/office/powerpoint/2010/main" val="3920601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371BC49-E45C-4AF9-9CF2-2C5ADB9780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3236" y="1813650"/>
            <a:ext cx="10916664" cy="3641647"/>
          </a:xfrm>
          <a:prstGeom prst="rect">
            <a:avLst/>
          </a:prstGeom>
        </p:spPr>
      </p:pic>
      <p:sp>
        <p:nvSpPr>
          <p:cNvPr id="5" name="Title 1">
            <a:extLst>
              <a:ext uri="{FF2B5EF4-FFF2-40B4-BE49-F238E27FC236}">
                <a16:creationId xmlns:a16="http://schemas.microsoft.com/office/drawing/2014/main" id="{E081A6C0-BFD0-4D53-AAA4-CD3EC8E1A2B4}"/>
              </a:ext>
            </a:extLst>
          </p:cNvPr>
          <p:cNvSpPr txBox="1">
            <a:spLocks/>
          </p:cNvSpPr>
          <p:nvPr/>
        </p:nvSpPr>
        <p:spPr>
          <a:xfrm>
            <a:off x="343236" y="23887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For people around the world,</a:t>
            </a:r>
            <a:br>
              <a:rPr lang="en-US" dirty="0"/>
            </a:br>
            <a:r>
              <a:rPr lang="en-US" dirty="0"/>
              <a:t>Is this a Glacier?</a:t>
            </a:r>
          </a:p>
        </p:txBody>
      </p:sp>
    </p:spTree>
    <p:extLst>
      <p:ext uri="{BB962C8B-B14F-4D97-AF65-F5344CB8AC3E}">
        <p14:creationId xmlns:p14="http://schemas.microsoft.com/office/powerpoint/2010/main" val="11735381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1344-9FEF-412A-856A-859A7572516B}"/>
              </a:ext>
            </a:extLst>
          </p:cNvPr>
          <p:cNvSpPr>
            <a:spLocks noGrp="1"/>
          </p:cNvSpPr>
          <p:nvPr>
            <p:ph type="ctrTitle"/>
          </p:nvPr>
        </p:nvSpPr>
        <p:spPr>
          <a:xfrm>
            <a:off x="-121193" y="146489"/>
            <a:ext cx="9144000" cy="1084389"/>
          </a:xfrm>
        </p:spPr>
        <p:txBody>
          <a:bodyPr/>
          <a:lstStyle/>
          <a:p>
            <a:r>
              <a:rPr lang="en-US" dirty="0"/>
              <a:t>Inflation the Glacier</a:t>
            </a:r>
          </a:p>
        </p:txBody>
      </p:sp>
      <p:pic>
        <p:nvPicPr>
          <p:cNvPr id="6" name="Picture 5">
            <a:extLst>
              <a:ext uri="{FF2B5EF4-FFF2-40B4-BE49-F238E27FC236}">
                <a16:creationId xmlns:a16="http://schemas.microsoft.com/office/drawing/2014/main" id="{D0C3EAF9-B319-4498-9B0D-3EC37634B632}"/>
              </a:ext>
            </a:extLst>
          </p:cNvPr>
          <p:cNvPicPr>
            <a:picLocks noChangeAspect="1"/>
          </p:cNvPicPr>
          <p:nvPr/>
        </p:nvPicPr>
        <p:blipFill>
          <a:blip r:embed="rId2"/>
          <a:stretch>
            <a:fillRect/>
          </a:stretch>
        </p:blipFill>
        <p:spPr>
          <a:xfrm>
            <a:off x="2157325" y="1281404"/>
            <a:ext cx="7129744" cy="2079077"/>
          </a:xfrm>
          <a:prstGeom prst="rect">
            <a:avLst/>
          </a:prstGeom>
        </p:spPr>
      </p:pic>
      <p:pic>
        <p:nvPicPr>
          <p:cNvPr id="3" name="Picture 2">
            <a:extLst>
              <a:ext uri="{FF2B5EF4-FFF2-40B4-BE49-F238E27FC236}">
                <a16:creationId xmlns:a16="http://schemas.microsoft.com/office/drawing/2014/main" id="{BE1C3F87-A5B8-4BBC-B47A-A42E7CEB1454}"/>
              </a:ext>
            </a:extLst>
          </p:cNvPr>
          <p:cNvPicPr>
            <a:picLocks noChangeAspect="1"/>
          </p:cNvPicPr>
          <p:nvPr/>
        </p:nvPicPr>
        <p:blipFill>
          <a:blip r:embed="rId3"/>
          <a:stretch>
            <a:fillRect/>
          </a:stretch>
        </p:blipFill>
        <p:spPr>
          <a:xfrm>
            <a:off x="496539" y="4803929"/>
            <a:ext cx="6652726" cy="1650582"/>
          </a:xfrm>
          <a:prstGeom prst="rect">
            <a:avLst/>
          </a:prstGeom>
        </p:spPr>
      </p:pic>
      <p:pic>
        <p:nvPicPr>
          <p:cNvPr id="4" name="Picture 3">
            <a:extLst>
              <a:ext uri="{FF2B5EF4-FFF2-40B4-BE49-F238E27FC236}">
                <a16:creationId xmlns:a16="http://schemas.microsoft.com/office/drawing/2014/main" id="{46C345BC-FED0-44AD-B04B-6EE7572D9DEF}"/>
              </a:ext>
            </a:extLst>
          </p:cNvPr>
          <p:cNvPicPr>
            <a:picLocks noChangeAspect="1"/>
          </p:cNvPicPr>
          <p:nvPr/>
        </p:nvPicPr>
        <p:blipFill>
          <a:blip r:embed="rId4"/>
          <a:stretch>
            <a:fillRect/>
          </a:stretch>
        </p:blipFill>
        <p:spPr>
          <a:xfrm>
            <a:off x="815474" y="3288662"/>
            <a:ext cx="5671748" cy="1487765"/>
          </a:xfrm>
          <a:prstGeom prst="rect">
            <a:avLst/>
          </a:prstGeom>
        </p:spPr>
      </p:pic>
      <p:pic>
        <p:nvPicPr>
          <p:cNvPr id="5" name="Picture 4">
            <a:extLst>
              <a:ext uri="{FF2B5EF4-FFF2-40B4-BE49-F238E27FC236}">
                <a16:creationId xmlns:a16="http://schemas.microsoft.com/office/drawing/2014/main" id="{23469A13-03C4-461F-BD18-AF48917FBA91}"/>
              </a:ext>
            </a:extLst>
          </p:cNvPr>
          <p:cNvPicPr>
            <a:picLocks noChangeAspect="1"/>
          </p:cNvPicPr>
          <p:nvPr/>
        </p:nvPicPr>
        <p:blipFill>
          <a:blip r:embed="rId5"/>
          <a:stretch>
            <a:fillRect/>
          </a:stretch>
        </p:blipFill>
        <p:spPr>
          <a:xfrm>
            <a:off x="6557267" y="3461533"/>
            <a:ext cx="5398768" cy="1342396"/>
          </a:xfrm>
          <a:prstGeom prst="rect">
            <a:avLst/>
          </a:prstGeom>
        </p:spPr>
      </p:pic>
    </p:spTree>
    <p:extLst>
      <p:ext uri="{BB962C8B-B14F-4D97-AF65-F5344CB8AC3E}">
        <p14:creationId xmlns:p14="http://schemas.microsoft.com/office/powerpoint/2010/main" val="12575095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841B2-735F-4AD6-91A4-9D036E74D260}"/>
              </a:ext>
            </a:extLst>
          </p:cNvPr>
          <p:cNvSpPr>
            <a:spLocks noGrp="1"/>
          </p:cNvSpPr>
          <p:nvPr>
            <p:ph type="title"/>
          </p:nvPr>
        </p:nvSpPr>
        <p:spPr>
          <a:xfrm>
            <a:off x="838200" y="365125"/>
            <a:ext cx="11079480" cy="1325563"/>
          </a:xfrm>
        </p:spPr>
        <p:txBody>
          <a:bodyPr/>
          <a:lstStyle/>
          <a:p>
            <a:r>
              <a:rPr lang="en-US" dirty="0"/>
              <a:t>Is there a possibility this is relevant to our current Financial system?</a:t>
            </a:r>
          </a:p>
        </p:txBody>
      </p:sp>
      <p:pic>
        <p:nvPicPr>
          <p:cNvPr id="2050" name="Picture 2" descr="Spiral">
            <a:extLst>
              <a:ext uri="{FF2B5EF4-FFF2-40B4-BE49-F238E27FC236}">
                <a16:creationId xmlns:a16="http://schemas.microsoft.com/office/drawing/2014/main" id="{D6874C57-CFBE-4532-A2FC-EC0707385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1046" y="1640669"/>
            <a:ext cx="8109907" cy="4565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68495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57E163-0832-4DB6-AB1A-5E0BB0205A08}"/>
              </a:ext>
            </a:extLst>
          </p:cNvPr>
          <p:cNvSpPr>
            <a:spLocks noGrp="1"/>
          </p:cNvSpPr>
          <p:nvPr>
            <p:ph type="title"/>
          </p:nvPr>
        </p:nvSpPr>
        <p:spPr/>
        <p:txBody>
          <a:bodyPr/>
          <a:lstStyle/>
          <a:p>
            <a:r>
              <a:rPr lang="en-US" dirty="0"/>
              <a:t>What some in the industry are saying:</a:t>
            </a:r>
          </a:p>
        </p:txBody>
      </p:sp>
      <p:sp>
        <p:nvSpPr>
          <p:cNvPr id="3" name="Content Placeholder 2">
            <a:extLst>
              <a:ext uri="{FF2B5EF4-FFF2-40B4-BE49-F238E27FC236}">
                <a16:creationId xmlns:a16="http://schemas.microsoft.com/office/drawing/2014/main" id="{E83A1525-F2B6-4743-BCF3-7EB7C4582CD1}"/>
              </a:ext>
            </a:extLst>
          </p:cNvPr>
          <p:cNvSpPr>
            <a:spLocks noGrp="1"/>
          </p:cNvSpPr>
          <p:nvPr>
            <p:ph idx="1"/>
          </p:nvPr>
        </p:nvSpPr>
        <p:spPr/>
        <p:txBody>
          <a:bodyPr>
            <a:normAutofit fontScale="92500"/>
          </a:bodyPr>
          <a:lstStyle/>
          <a:p>
            <a:r>
              <a:rPr lang="en-US" dirty="0"/>
              <a:t>Bitcoin was created for a moment like this. Inscribed into its Genesis Block is the phrase “Chancellor on brink of second bailout for banks,” an homage to the government bailouts of 2008 and the last great financial crisis. </a:t>
            </a:r>
          </a:p>
          <a:p>
            <a:endParaRPr lang="en-US" dirty="0"/>
          </a:p>
          <a:p>
            <a:r>
              <a:rPr lang="en-US" dirty="0"/>
              <a:t>The call out is a subtle nod to the need for a sovereign form of money without any central intermediary. </a:t>
            </a:r>
          </a:p>
          <a:p>
            <a:endParaRPr lang="en-US" dirty="0"/>
          </a:p>
          <a:p>
            <a:r>
              <a:rPr lang="en-US" dirty="0"/>
              <a:t>As the US government turns to slashing interest rates, passing large stimulus packages, and </a:t>
            </a:r>
            <a:r>
              <a:rPr lang="en-US" u="sng" dirty="0">
                <a:hlinkClick r:id="rId2"/>
              </a:rPr>
              <a:t>infinite quantitative easing</a:t>
            </a:r>
            <a:r>
              <a:rPr lang="en-US" dirty="0"/>
              <a:t>, Bitcoin will soon do the opposite in the next </a:t>
            </a:r>
            <a:r>
              <a:rPr lang="en-US" u="sng" dirty="0">
                <a:hlinkClick r:id="rId3"/>
              </a:rPr>
              <a:t>Bitcoin halving</a:t>
            </a:r>
            <a:r>
              <a:rPr lang="en-US" dirty="0"/>
              <a:t>. The contrast could not be more stark.</a:t>
            </a:r>
          </a:p>
          <a:p>
            <a:endParaRPr lang="en-US" dirty="0"/>
          </a:p>
        </p:txBody>
      </p:sp>
    </p:spTree>
    <p:extLst>
      <p:ext uri="{BB962C8B-B14F-4D97-AF65-F5344CB8AC3E}">
        <p14:creationId xmlns:p14="http://schemas.microsoft.com/office/powerpoint/2010/main" val="11070237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0AB63-94A2-4688-A1A1-E445EE2ECD31}"/>
              </a:ext>
            </a:extLst>
          </p:cNvPr>
          <p:cNvSpPr>
            <a:spLocks noGrp="1"/>
          </p:cNvSpPr>
          <p:nvPr>
            <p:ph type="title"/>
          </p:nvPr>
        </p:nvSpPr>
        <p:spPr/>
        <p:txBody>
          <a:bodyPr/>
          <a:lstStyle/>
          <a:p>
            <a:r>
              <a:rPr lang="en-US" dirty="0"/>
              <a:t>How to Buy Bitcoin</a:t>
            </a:r>
          </a:p>
        </p:txBody>
      </p:sp>
      <p:sp>
        <p:nvSpPr>
          <p:cNvPr id="3" name="Content Placeholder 2">
            <a:extLst>
              <a:ext uri="{FF2B5EF4-FFF2-40B4-BE49-F238E27FC236}">
                <a16:creationId xmlns:a16="http://schemas.microsoft.com/office/drawing/2014/main" id="{0F10C3F4-6327-493C-B5C4-BC099451508E}"/>
              </a:ext>
            </a:extLst>
          </p:cNvPr>
          <p:cNvSpPr>
            <a:spLocks noGrp="1"/>
          </p:cNvSpPr>
          <p:nvPr>
            <p:ph idx="1"/>
          </p:nvPr>
        </p:nvSpPr>
        <p:spPr/>
        <p:txBody>
          <a:bodyPr/>
          <a:lstStyle/>
          <a:p>
            <a:endParaRPr lang="en-US" dirty="0"/>
          </a:p>
          <a:p>
            <a:r>
              <a:rPr lang="en-US" dirty="0">
                <a:hlinkClick r:id="rId2"/>
              </a:rPr>
              <a:t>https://www.coinbase.com/how-to-buy/bitcoin</a:t>
            </a:r>
            <a:endParaRPr lang="en-US" dirty="0"/>
          </a:p>
          <a:p>
            <a:pPr marL="0" indent="0">
              <a:buNone/>
            </a:pPr>
            <a:endParaRPr lang="en-US" dirty="0"/>
          </a:p>
          <a:p>
            <a:endParaRPr lang="en-US" dirty="0"/>
          </a:p>
          <a:p>
            <a:endParaRPr lang="en-US" dirty="0"/>
          </a:p>
          <a:p>
            <a:r>
              <a:rPr lang="en-US" dirty="0">
                <a:hlinkClick r:id="rId3"/>
              </a:rPr>
              <a:t>https://www.kraken.com/learn/buy-bitcoin-btc</a:t>
            </a:r>
            <a:r>
              <a:rPr lang="en-US" dirty="0"/>
              <a:t> </a:t>
            </a:r>
          </a:p>
          <a:p>
            <a:endParaRPr lang="en-US" dirty="0"/>
          </a:p>
        </p:txBody>
      </p:sp>
    </p:spTree>
    <p:extLst>
      <p:ext uri="{BB962C8B-B14F-4D97-AF65-F5344CB8AC3E}">
        <p14:creationId xmlns:p14="http://schemas.microsoft.com/office/powerpoint/2010/main" val="2257612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D0376-842D-4159-A5C8-8D4FB1747419}"/>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5E8AA8A6-EC5C-4BE7-A679-77FF43ADFD8B}"/>
              </a:ext>
            </a:extLst>
          </p:cNvPr>
          <p:cNvSpPr>
            <a:spLocks noGrp="1"/>
          </p:cNvSpPr>
          <p:nvPr>
            <p:ph idx="1"/>
          </p:nvPr>
        </p:nvSpPr>
        <p:spPr/>
        <p:txBody>
          <a:bodyPr/>
          <a:lstStyle/>
          <a:p>
            <a:r>
              <a:rPr lang="en-US" dirty="0"/>
              <a:t>Kaggle Provided Data</a:t>
            </a:r>
          </a:p>
          <a:p>
            <a:r>
              <a:rPr lang="en-US" dirty="0"/>
              <a:t>1309 Total Records, 891 records in train.csv,  418 records in test.csv</a:t>
            </a:r>
          </a:p>
          <a:p>
            <a:r>
              <a:rPr lang="en-US" dirty="0"/>
              <a:t>For the sake of the competition we won’t train on any test data</a:t>
            </a:r>
          </a:p>
          <a:p>
            <a:r>
              <a:rPr lang="en-US" dirty="0"/>
              <a:t>A lot of Kaggle notebooks make this mistake, and get a higher score because of it</a:t>
            </a:r>
          </a:p>
        </p:txBody>
      </p:sp>
    </p:spTree>
    <p:extLst>
      <p:ext uri="{BB962C8B-B14F-4D97-AF65-F5344CB8AC3E}">
        <p14:creationId xmlns:p14="http://schemas.microsoft.com/office/powerpoint/2010/main" val="23950311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6E8EB6-E9F1-47F6-98F9-E0751F7B48C6}"/>
              </a:ext>
            </a:extLst>
          </p:cNvPr>
          <p:cNvSpPr>
            <a:spLocks noGrp="1"/>
          </p:cNvSpPr>
          <p:nvPr>
            <p:ph type="ctrTitle"/>
          </p:nvPr>
        </p:nvSpPr>
        <p:spPr>
          <a:xfrm>
            <a:off x="1393371" y="2820535"/>
            <a:ext cx="9144000" cy="2387600"/>
          </a:xfrm>
        </p:spPr>
        <p:txBody>
          <a:bodyPr>
            <a:normAutofit fontScale="90000"/>
          </a:bodyPr>
          <a:lstStyle/>
          <a:p>
            <a:r>
              <a:rPr lang="en-US" dirty="0"/>
              <a:t>The Topic for Discussion</a:t>
            </a:r>
            <a:br>
              <a:rPr lang="en-US" dirty="0"/>
            </a:br>
            <a:br>
              <a:rPr lang="en-US" dirty="0"/>
            </a:br>
            <a:r>
              <a:rPr lang="en-US" dirty="0"/>
              <a:t>What type of Cryptocurrency Wallets exist in the M1 Calculation?  </a:t>
            </a:r>
            <a:br>
              <a:rPr lang="en-US" dirty="0"/>
            </a:br>
            <a:endParaRPr lang="en-US" dirty="0"/>
          </a:p>
        </p:txBody>
      </p:sp>
    </p:spTree>
    <p:extLst>
      <p:ext uri="{BB962C8B-B14F-4D97-AF65-F5344CB8AC3E}">
        <p14:creationId xmlns:p14="http://schemas.microsoft.com/office/powerpoint/2010/main" val="6482930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7100E7-A40B-44FC-A2C1-6846E7EE3A41}"/>
              </a:ext>
            </a:extLst>
          </p:cNvPr>
          <p:cNvSpPr>
            <a:spLocks noGrp="1"/>
          </p:cNvSpPr>
          <p:nvPr>
            <p:ph type="title"/>
          </p:nvPr>
        </p:nvSpPr>
        <p:spPr>
          <a:xfrm>
            <a:off x="906625" y="812995"/>
            <a:ext cx="10515600" cy="1325563"/>
          </a:xfrm>
        </p:spPr>
        <p:txBody>
          <a:bodyPr>
            <a:normAutofit fontScale="90000"/>
          </a:bodyPr>
          <a:lstStyle/>
          <a:p>
            <a:r>
              <a:rPr lang="en-US" dirty="0"/>
              <a:t>Happy 15</a:t>
            </a:r>
            <a:r>
              <a:rPr lang="en-US" baseline="30000" dirty="0"/>
              <a:t>th</a:t>
            </a:r>
            <a:r>
              <a:rPr lang="en-US" dirty="0"/>
              <a:t> Birthday to Cryptocurrency!</a:t>
            </a:r>
            <a:br>
              <a:rPr lang="en-US" dirty="0"/>
            </a:br>
            <a:br>
              <a:rPr lang="en-US" dirty="0"/>
            </a:br>
            <a:r>
              <a:rPr lang="en-US" sz="2800" dirty="0"/>
              <a:t>The Genesis Block was Mined January 3, 2009!</a:t>
            </a:r>
            <a:endParaRPr lang="en-US" dirty="0"/>
          </a:p>
        </p:txBody>
      </p:sp>
      <p:pic>
        <p:nvPicPr>
          <p:cNvPr id="4" name="Picture 3">
            <a:extLst>
              <a:ext uri="{FF2B5EF4-FFF2-40B4-BE49-F238E27FC236}">
                <a16:creationId xmlns:a16="http://schemas.microsoft.com/office/drawing/2014/main" id="{2A9DDB3D-C221-4CD1-B73B-6F34F1F6C6D2}"/>
              </a:ext>
            </a:extLst>
          </p:cNvPr>
          <p:cNvPicPr>
            <a:picLocks noChangeAspect="1"/>
          </p:cNvPicPr>
          <p:nvPr/>
        </p:nvPicPr>
        <p:blipFill>
          <a:blip r:embed="rId2"/>
          <a:stretch>
            <a:fillRect/>
          </a:stretch>
        </p:blipFill>
        <p:spPr>
          <a:xfrm>
            <a:off x="2513046" y="2524223"/>
            <a:ext cx="5884505" cy="3900195"/>
          </a:xfrm>
          <a:prstGeom prst="rect">
            <a:avLst/>
          </a:prstGeom>
        </p:spPr>
      </p:pic>
    </p:spTree>
    <p:extLst>
      <p:ext uri="{BB962C8B-B14F-4D97-AF65-F5344CB8AC3E}">
        <p14:creationId xmlns:p14="http://schemas.microsoft.com/office/powerpoint/2010/main" val="1817836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96DDB-4110-4A37-834A-381BBEBD636C}"/>
              </a:ext>
            </a:extLst>
          </p:cNvPr>
          <p:cNvSpPr>
            <a:spLocks noGrp="1"/>
          </p:cNvSpPr>
          <p:nvPr>
            <p:ph type="title"/>
          </p:nvPr>
        </p:nvSpPr>
        <p:spPr/>
        <p:txBody>
          <a:bodyPr/>
          <a:lstStyle/>
          <a:p>
            <a:r>
              <a:rPr lang="en-US" dirty="0"/>
              <a:t>List of Variables</a:t>
            </a:r>
          </a:p>
        </p:txBody>
      </p:sp>
      <p:sp>
        <p:nvSpPr>
          <p:cNvPr id="3" name="Content Placeholder 2">
            <a:extLst>
              <a:ext uri="{FF2B5EF4-FFF2-40B4-BE49-F238E27FC236}">
                <a16:creationId xmlns:a16="http://schemas.microsoft.com/office/drawing/2014/main" id="{A95B1A2F-BF45-4651-9057-7795D3E66102}"/>
              </a:ext>
            </a:extLst>
          </p:cNvPr>
          <p:cNvSpPr>
            <a:spLocks noGrp="1"/>
          </p:cNvSpPr>
          <p:nvPr>
            <p:ph sz="half" idx="1"/>
          </p:nvPr>
        </p:nvSpPr>
        <p:spPr/>
        <p:txBody>
          <a:bodyPr/>
          <a:lstStyle/>
          <a:p>
            <a:r>
              <a:rPr lang="en-US" dirty="0" err="1"/>
              <a:t>PassengerId</a:t>
            </a:r>
            <a:endParaRPr lang="en-US" dirty="0"/>
          </a:p>
          <a:p>
            <a:r>
              <a:rPr lang="en-US" dirty="0"/>
              <a:t>Survived</a:t>
            </a:r>
          </a:p>
          <a:p>
            <a:r>
              <a:rPr lang="en-US" dirty="0" err="1"/>
              <a:t>Pclass</a:t>
            </a:r>
            <a:endParaRPr lang="en-US" dirty="0"/>
          </a:p>
          <a:p>
            <a:r>
              <a:rPr lang="en-US" dirty="0"/>
              <a:t>Name</a:t>
            </a:r>
          </a:p>
          <a:p>
            <a:r>
              <a:rPr lang="en-US" dirty="0"/>
              <a:t>Sex</a:t>
            </a:r>
          </a:p>
        </p:txBody>
      </p:sp>
      <p:sp>
        <p:nvSpPr>
          <p:cNvPr id="4" name="Content Placeholder 3">
            <a:extLst>
              <a:ext uri="{FF2B5EF4-FFF2-40B4-BE49-F238E27FC236}">
                <a16:creationId xmlns:a16="http://schemas.microsoft.com/office/drawing/2014/main" id="{2279F510-9AD9-41D8-86C2-66AD2C73A6BF}"/>
              </a:ext>
            </a:extLst>
          </p:cNvPr>
          <p:cNvSpPr>
            <a:spLocks noGrp="1"/>
          </p:cNvSpPr>
          <p:nvPr>
            <p:ph sz="half" idx="2"/>
          </p:nvPr>
        </p:nvSpPr>
        <p:spPr/>
        <p:txBody>
          <a:bodyPr/>
          <a:lstStyle/>
          <a:p>
            <a:r>
              <a:rPr lang="en-US" dirty="0"/>
              <a:t>Age</a:t>
            </a:r>
          </a:p>
          <a:p>
            <a:r>
              <a:rPr lang="en-US" dirty="0" err="1"/>
              <a:t>SibSp</a:t>
            </a:r>
            <a:endParaRPr lang="en-US" dirty="0"/>
          </a:p>
          <a:p>
            <a:r>
              <a:rPr lang="en-US" dirty="0"/>
              <a:t>Parch</a:t>
            </a:r>
          </a:p>
          <a:p>
            <a:r>
              <a:rPr lang="en-US" dirty="0"/>
              <a:t>Ticket</a:t>
            </a:r>
          </a:p>
          <a:p>
            <a:r>
              <a:rPr lang="en-US" dirty="0"/>
              <a:t>Fare</a:t>
            </a:r>
          </a:p>
          <a:p>
            <a:r>
              <a:rPr lang="en-US" dirty="0"/>
              <a:t>Cabin</a:t>
            </a:r>
          </a:p>
          <a:p>
            <a:endParaRPr lang="en-US" dirty="0"/>
          </a:p>
        </p:txBody>
      </p:sp>
    </p:spTree>
    <p:extLst>
      <p:ext uri="{BB962C8B-B14F-4D97-AF65-F5344CB8AC3E}">
        <p14:creationId xmlns:p14="http://schemas.microsoft.com/office/powerpoint/2010/main" val="1629773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C05408-E7E4-4581-977A-114A31C9A035}"/>
              </a:ext>
            </a:extLst>
          </p:cNvPr>
          <p:cNvSpPr>
            <a:spLocks noGrp="1"/>
          </p:cNvSpPr>
          <p:nvPr>
            <p:ph type="title"/>
          </p:nvPr>
        </p:nvSpPr>
        <p:spPr/>
        <p:txBody>
          <a:bodyPr/>
          <a:lstStyle/>
          <a:p>
            <a:r>
              <a:rPr lang="en-US" dirty="0"/>
              <a:t>Data Preparation</a:t>
            </a:r>
          </a:p>
        </p:txBody>
      </p:sp>
      <p:sp>
        <p:nvSpPr>
          <p:cNvPr id="6" name="Content Placeholder 5">
            <a:extLst>
              <a:ext uri="{FF2B5EF4-FFF2-40B4-BE49-F238E27FC236}">
                <a16:creationId xmlns:a16="http://schemas.microsoft.com/office/drawing/2014/main" id="{09BAA6C1-EE75-480D-A970-0082197B9EE9}"/>
              </a:ext>
            </a:extLst>
          </p:cNvPr>
          <p:cNvSpPr>
            <a:spLocks noGrp="1"/>
          </p:cNvSpPr>
          <p:nvPr>
            <p:ph idx="1"/>
          </p:nvPr>
        </p:nvSpPr>
        <p:spPr/>
        <p:txBody>
          <a:bodyPr/>
          <a:lstStyle/>
          <a:p>
            <a:r>
              <a:rPr lang="en-US" dirty="0"/>
              <a:t>With the exception of some missing variables the Dataset is Tidy</a:t>
            </a:r>
          </a:p>
          <a:p>
            <a:r>
              <a:rPr lang="en-US" dirty="0"/>
              <a:t>A row represents what it should, data is one place</a:t>
            </a:r>
          </a:p>
          <a:p>
            <a:r>
              <a:rPr lang="en-US" dirty="0"/>
              <a:t>Data Preparation consists of Feature Engineering,  Variable by Variable</a:t>
            </a:r>
          </a:p>
          <a:p>
            <a:r>
              <a:rPr lang="en-US" dirty="0"/>
              <a:t>Creating dummy variables</a:t>
            </a:r>
          </a:p>
          <a:p>
            <a:r>
              <a:rPr lang="en-US" dirty="0"/>
              <a:t>Scaling Variables</a:t>
            </a:r>
          </a:p>
          <a:p>
            <a:pPr marL="0" indent="0">
              <a:buNone/>
            </a:pPr>
            <a:endParaRPr lang="en-US" dirty="0"/>
          </a:p>
        </p:txBody>
      </p:sp>
    </p:spTree>
    <p:extLst>
      <p:ext uri="{BB962C8B-B14F-4D97-AF65-F5344CB8AC3E}">
        <p14:creationId xmlns:p14="http://schemas.microsoft.com/office/powerpoint/2010/main" val="3405773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F0076-1A02-4783-9E6B-4D050197FFF4}"/>
              </a:ext>
            </a:extLst>
          </p:cNvPr>
          <p:cNvSpPr>
            <a:spLocks noGrp="1"/>
          </p:cNvSpPr>
          <p:nvPr>
            <p:ph type="ctrTitle"/>
          </p:nvPr>
        </p:nvSpPr>
        <p:spPr/>
        <p:txBody>
          <a:bodyPr/>
          <a:lstStyle/>
          <a:p>
            <a:r>
              <a:rPr lang="en-US" dirty="0"/>
              <a:t>Feature Engineering </a:t>
            </a:r>
          </a:p>
        </p:txBody>
      </p:sp>
      <p:sp>
        <p:nvSpPr>
          <p:cNvPr id="4" name="Subtitle 3">
            <a:extLst>
              <a:ext uri="{FF2B5EF4-FFF2-40B4-BE49-F238E27FC236}">
                <a16:creationId xmlns:a16="http://schemas.microsoft.com/office/drawing/2014/main" id="{1A3486F3-5D4C-48F4-8AB2-4F4147B5ACC6}"/>
              </a:ext>
            </a:extLst>
          </p:cNvPr>
          <p:cNvSpPr>
            <a:spLocks noGrp="1"/>
          </p:cNvSpPr>
          <p:nvPr>
            <p:ph type="subTitle" idx="1"/>
          </p:nvPr>
        </p:nvSpPr>
        <p:spPr/>
        <p:txBody>
          <a:bodyPr/>
          <a:lstStyle/>
          <a:p>
            <a:r>
              <a:rPr lang="en-US" dirty="0"/>
              <a:t>Variable by Variable</a:t>
            </a:r>
          </a:p>
        </p:txBody>
      </p:sp>
    </p:spTree>
    <p:extLst>
      <p:ext uri="{BB962C8B-B14F-4D97-AF65-F5344CB8AC3E}">
        <p14:creationId xmlns:p14="http://schemas.microsoft.com/office/powerpoint/2010/main" val="380588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TotalTime>
  <Words>1955</Words>
  <Application>Microsoft Office PowerPoint</Application>
  <PresentationFormat>Widescreen</PresentationFormat>
  <Paragraphs>238</Paragraphs>
  <Slides>61</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61</vt:i4>
      </vt:variant>
    </vt:vector>
  </HeadingPairs>
  <TitlesOfParts>
    <vt:vector size="65" baseType="lpstr">
      <vt:lpstr>Arial</vt:lpstr>
      <vt:lpstr>Calibri</vt:lpstr>
      <vt:lpstr>Calibri Light</vt:lpstr>
      <vt:lpstr>Office Theme</vt:lpstr>
      <vt:lpstr>CryptoDataScience Introduction Post</vt:lpstr>
      <vt:lpstr>Kaggle Competitions, Ensemble Methods and examining the relevancy of a century old dataset to Cryptocurrency</vt:lpstr>
      <vt:lpstr>Kaggle</vt:lpstr>
      <vt:lpstr>Machine Learning Building Steps</vt:lpstr>
      <vt:lpstr>Problem Identification</vt:lpstr>
      <vt:lpstr>Data Collection</vt:lpstr>
      <vt:lpstr>List of Variables</vt:lpstr>
      <vt:lpstr>Data Preparation</vt:lpstr>
      <vt:lpstr>Feature Engineering </vt:lpstr>
      <vt:lpstr>Explanatory Variable #1</vt:lpstr>
      <vt:lpstr>Explanatory Variable #2</vt:lpstr>
      <vt:lpstr>Explanatory Variable #3</vt:lpstr>
      <vt:lpstr>Explanatory Variable #4</vt:lpstr>
      <vt:lpstr>Explanatory Variable #5 and #6</vt:lpstr>
      <vt:lpstr>Explanatory Variable #7</vt:lpstr>
      <vt:lpstr>Explanatory Variable #8</vt:lpstr>
      <vt:lpstr>Explanatory Variable #9</vt:lpstr>
      <vt:lpstr>Explanatory Variable #10</vt:lpstr>
      <vt:lpstr>Why Ensemble Methods in General</vt:lpstr>
      <vt:lpstr>List of Models</vt:lpstr>
      <vt:lpstr>Why XGBoost</vt:lpstr>
      <vt:lpstr>XGBoost Result</vt:lpstr>
      <vt:lpstr>Why ADABoost</vt:lpstr>
      <vt:lpstr>ADABoost Result</vt:lpstr>
      <vt:lpstr>Why Random Forest?</vt:lpstr>
      <vt:lpstr>Random Forest Result</vt:lpstr>
      <vt:lpstr>WHY SVM?</vt:lpstr>
      <vt:lpstr>Why Voting Classifier?</vt:lpstr>
      <vt:lpstr>SVM and Random Forest </vt:lpstr>
      <vt:lpstr>What Titanic scores mean 70-100%</vt:lpstr>
      <vt:lpstr>Final Notes about the ML Exercise</vt:lpstr>
      <vt:lpstr>What does the Titanic have to do with Cryptocurrency?</vt:lpstr>
      <vt:lpstr>What does the  Titanic have to do with Cryptocurrency?</vt:lpstr>
      <vt:lpstr>Historical Relevance of Titanic</vt:lpstr>
      <vt:lpstr>Why did the Titanic Sink? (Root Cause Investigation)  </vt:lpstr>
      <vt:lpstr>Why did the Titanic Sink? (Root Cause Investigation)  </vt:lpstr>
      <vt:lpstr>Normalization of Deviance</vt:lpstr>
      <vt:lpstr>How is the Titanic related to Cryptocurrency?</vt:lpstr>
      <vt:lpstr>CryptoCurrency is Currency</vt:lpstr>
      <vt:lpstr>PowerPoint Presentation</vt:lpstr>
      <vt:lpstr>Cryptocurrency is the futuristic form of currency.  Let’s look at currency over history</vt:lpstr>
      <vt:lpstr>PowerPoint Presentation</vt:lpstr>
      <vt:lpstr>PowerPoint Presentation</vt:lpstr>
      <vt:lpstr>PowerPoint Presentation</vt:lpstr>
      <vt:lpstr>PowerPoint Presentation</vt:lpstr>
      <vt:lpstr>PowerPoint Presentation</vt:lpstr>
      <vt:lpstr>PowerPoint Presentation</vt:lpstr>
      <vt:lpstr>Is this a Glacier or Currency Today?</vt:lpstr>
      <vt:lpstr>Just who or what is Fred M1?  And why is there such a sharp increase?</vt:lpstr>
      <vt:lpstr>FRED:  Federal Reserve Economic Data  What is M1? Why is there such a sharp increase?  Let’s ask ChatGPT!</vt:lpstr>
      <vt:lpstr>PowerPoint Presentation</vt:lpstr>
      <vt:lpstr>PowerPoint Presentation</vt:lpstr>
      <vt:lpstr>PowerPoint Presentation</vt:lpstr>
      <vt:lpstr>Statement from Federal Reserve:</vt:lpstr>
      <vt:lpstr>PowerPoint Presentation</vt:lpstr>
      <vt:lpstr>Inflation the Glacier</vt:lpstr>
      <vt:lpstr>Is there a possibility this is relevant to our current Financial system?</vt:lpstr>
      <vt:lpstr>What some in the industry are saying:</vt:lpstr>
      <vt:lpstr>How to Buy Bitcoin</vt:lpstr>
      <vt:lpstr>The Topic for Discussion  What type of Cryptocurrency Wallets exist in the M1 Calculation?   </vt:lpstr>
      <vt:lpstr>Happy 15th Birthday to Cryptocurrency!  The Genesis Block was Mined January 3, 2009!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Salil Gupta</dc:creator>
  <cp:lastModifiedBy>Salil Gupta</cp:lastModifiedBy>
  <cp:revision>16</cp:revision>
  <dcterms:created xsi:type="dcterms:W3CDTF">2024-01-07T23:02:17Z</dcterms:created>
  <dcterms:modified xsi:type="dcterms:W3CDTF">2024-01-08T09:15:58Z</dcterms:modified>
</cp:coreProperties>
</file>

<file path=docProps/thumbnail.jpeg>
</file>